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7" r:id="rId4"/>
    <p:sldId id="275" r:id="rId5"/>
    <p:sldId id="276" r:id="rId6"/>
    <p:sldId id="277" r:id="rId7"/>
    <p:sldId id="269" r:id="rId8"/>
    <p:sldId id="270" r:id="rId9"/>
    <p:sldId id="271" r:id="rId10"/>
    <p:sldId id="272" r:id="rId1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94"/>
  </p:normalViewPr>
  <p:slideViewPr>
    <p:cSldViewPr>
      <p:cViewPr varScale="1">
        <p:scale>
          <a:sx n="68" d="100"/>
          <a:sy n="68" d="100"/>
        </p:scale>
        <p:origin x="154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D3E87-DDED-6A47-8B9A-2CE70805BF85}" type="datetimeFigureOut">
              <a:rPr lang="en-GB" smtClean="0"/>
              <a:t>16/03/2025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D60C8-3DAF-604A-92AE-CE8CADCEEECF}" type="slidenum">
              <a:rPr lang="en-GB" smtClean="0"/>
              <a:t>‹#›</a:t>
            </a:fld>
            <a:endParaRPr lang="en-GB"/>
          </a:p>
        </p:txBody>
      </p:sp>
    </p:spTree>
    <p:extLst>
      <p:ext uri="{BB962C8B-B14F-4D97-AF65-F5344CB8AC3E}">
        <p14:creationId xmlns:p14="http://schemas.microsoft.com/office/powerpoint/2010/main" val="167844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4D60C8-3DAF-604A-92AE-CE8CADCEEECF}" type="slidenum">
              <a:rPr lang="en-GB" smtClean="0"/>
              <a:t>1</a:t>
            </a:fld>
            <a:endParaRPr lang="en-GB"/>
          </a:p>
        </p:txBody>
      </p:sp>
    </p:spTree>
    <p:extLst>
      <p:ext uri="{BB962C8B-B14F-4D97-AF65-F5344CB8AC3E}">
        <p14:creationId xmlns:p14="http://schemas.microsoft.com/office/powerpoint/2010/main" val="300243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4D60C8-3DAF-604A-92AE-CE8CADCEEECF}" type="slidenum">
              <a:rPr lang="en-GB" smtClean="0"/>
              <a:t>4</a:t>
            </a:fld>
            <a:endParaRPr lang="en-GB"/>
          </a:p>
        </p:txBody>
      </p:sp>
    </p:spTree>
    <p:extLst>
      <p:ext uri="{BB962C8B-B14F-4D97-AF65-F5344CB8AC3E}">
        <p14:creationId xmlns:p14="http://schemas.microsoft.com/office/powerpoint/2010/main" val="396017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5F98-B0EE-B7D4-6D63-7CB888013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E5D35-3B21-47A1-FF45-1DF1A90D3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02584-10CA-08E6-7743-72626068B2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DF8402-398E-4BE3-9FD8-7CC4B68C944B}"/>
              </a:ext>
            </a:extLst>
          </p:cNvPr>
          <p:cNvSpPr>
            <a:spLocks noGrp="1"/>
          </p:cNvSpPr>
          <p:nvPr>
            <p:ph type="sldNum" sz="quarter" idx="5"/>
          </p:nvPr>
        </p:nvSpPr>
        <p:spPr/>
        <p:txBody>
          <a:bodyPr/>
          <a:lstStyle/>
          <a:p>
            <a:fld id="{1A4D60C8-3DAF-604A-92AE-CE8CADCEEECF}" type="slidenum">
              <a:rPr lang="en-GB" smtClean="0"/>
              <a:t>5</a:t>
            </a:fld>
            <a:endParaRPr lang="en-GB"/>
          </a:p>
        </p:txBody>
      </p:sp>
    </p:spTree>
    <p:extLst>
      <p:ext uri="{BB962C8B-B14F-4D97-AF65-F5344CB8AC3E}">
        <p14:creationId xmlns:p14="http://schemas.microsoft.com/office/powerpoint/2010/main" val="249920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7E7BD-D971-2BF2-A988-43148F421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7A721-7F4B-085E-9452-C5101F8AF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8EDE3-95DF-60DC-B621-6295C5D83A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3199ED-AA80-C254-64AC-19F9E56F3474}"/>
              </a:ext>
            </a:extLst>
          </p:cNvPr>
          <p:cNvSpPr>
            <a:spLocks noGrp="1"/>
          </p:cNvSpPr>
          <p:nvPr>
            <p:ph type="sldNum" sz="quarter" idx="5"/>
          </p:nvPr>
        </p:nvSpPr>
        <p:spPr/>
        <p:txBody>
          <a:bodyPr/>
          <a:lstStyle/>
          <a:p>
            <a:fld id="{1A4D60C8-3DAF-604A-92AE-CE8CADCEEECF}" type="slidenum">
              <a:rPr lang="en-GB" smtClean="0"/>
              <a:t>6</a:t>
            </a:fld>
            <a:endParaRPr lang="en-GB"/>
          </a:p>
        </p:txBody>
      </p:sp>
    </p:spTree>
    <p:extLst>
      <p:ext uri="{BB962C8B-B14F-4D97-AF65-F5344CB8AC3E}">
        <p14:creationId xmlns:p14="http://schemas.microsoft.com/office/powerpoint/2010/main" val="425254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86579128-8988-4F7D-A544-D534ACBE1326}" type="datetimeFigureOut">
              <a:rPr lang="ro-RO" smtClean="0"/>
              <a:t>16.03.2025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218074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86579128-8988-4F7D-A544-D534ACBE1326}" type="datetimeFigureOut">
              <a:rPr lang="ro-RO" smtClean="0"/>
              <a:t>16.03.2025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194981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86579128-8988-4F7D-A544-D534ACBE1326}" type="datetimeFigureOut">
              <a:rPr lang="ro-RO" smtClean="0"/>
              <a:t>16.03.2025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413624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86579128-8988-4F7D-A544-D534ACBE1326}" type="datetimeFigureOut">
              <a:rPr lang="ro-RO" smtClean="0"/>
              <a:t>16.03.2025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207761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579128-8988-4F7D-A544-D534ACBE1326}" type="datetimeFigureOut">
              <a:rPr lang="ro-RO" smtClean="0"/>
              <a:t>16.03.2025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263692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86579128-8988-4F7D-A544-D534ACBE1326}" type="datetimeFigureOut">
              <a:rPr lang="ro-RO" smtClean="0"/>
              <a:t>16.03.2025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14081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86579128-8988-4F7D-A544-D534ACBE1326}" type="datetimeFigureOut">
              <a:rPr lang="ro-RO" smtClean="0"/>
              <a:t>16.03.2025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235828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86579128-8988-4F7D-A544-D534ACBE1326}" type="datetimeFigureOut">
              <a:rPr lang="ro-RO" smtClean="0"/>
              <a:t>16.03.2025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86480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79128-8988-4F7D-A544-D534ACBE1326}" type="datetimeFigureOut">
              <a:rPr lang="ro-RO" smtClean="0"/>
              <a:t>16.03.2025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250606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579128-8988-4F7D-A544-D534ACBE1326}" type="datetimeFigureOut">
              <a:rPr lang="ro-RO" smtClean="0"/>
              <a:t>16.03.2025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72276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579128-8988-4F7D-A544-D534ACBE1326}" type="datetimeFigureOut">
              <a:rPr lang="ro-RO" smtClean="0"/>
              <a:t>16.03.2025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878A92B-1229-47D5-8F22-FDFD80BB5DEF}" type="slidenum">
              <a:rPr lang="ro-RO" smtClean="0"/>
              <a:t>‹#›</a:t>
            </a:fld>
            <a:endParaRPr lang="ro-RO"/>
          </a:p>
        </p:txBody>
      </p:sp>
    </p:spTree>
    <p:extLst>
      <p:ext uri="{BB962C8B-B14F-4D97-AF65-F5344CB8AC3E}">
        <p14:creationId xmlns:p14="http://schemas.microsoft.com/office/powerpoint/2010/main" val="60337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79128-8988-4F7D-A544-D534ACBE1326}" type="datetimeFigureOut">
              <a:rPr lang="ro-RO" smtClean="0"/>
              <a:t>16.03.2025</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8A92B-1229-47D5-8F22-FDFD80BB5DEF}" type="slidenum">
              <a:rPr lang="ro-RO" smtClean="0"/>
              <a:t>‹#›</a:t>
            </a:fld>
            <a:endParaRPr lang="ro-RO"/>
          </a:p>
        </p:txBody>
      </p:sp>
    </p:spTree>
    <p:extLst>
      <p:ext uri="{BB962C8B-B14F-4D97-AF65-F5344CB8AC3E}">
        <p14:creationId xmlns:p14="http://schemas.microsoft.com/office/powerpoint/2010/main" val="3536455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memberspage.eesc.europa.eu/members/202152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memportal.eesc.europa.eu/Secure/Search/Bodies/BodyDetails?id=2019556"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file:///C:\Users\ionut.sibian\Downloads\eesc-2024-01460-00-00-ac-tra-ro.pdf" TargetMode="External"/><Relationship Id="rId13" Type="http://schemas.openxmlformats.org/officeDocument/2006/relationships/hyperlink" Target="https://www.eesc.europa.eu/en/our-work/opinions-information-reports/opinions/importance-institutionalizing-civic-and-social-dialogue-eu-candidate-and-partner-countries" TargetMode="External"/><Relationship Id="rId3" Type="http://schemas.openxmlformats.org/officeDocument/2006/relationships/image" Target="../media/image3.png"/><Relationship Id="rId7" Type="http://schemas.openxmlformats.org/officeDocument/2006/relationships/hyperlink" Target="file:///C:\Users\ionut.sibian\Downloads\eesc-2024-00176-00-01-ac-tra-ro.pdf" TargetMode="External"/><Relationship Id="rId12" Type="http://schemas.openxmlformats.org/officeDocument/2006/relationships/hyperlink" Target="file:///C:\Users\ionut.sibian\Downloads\eesc-2020-04192-00-00-ac-tra-ro.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file:///C:\Users\ionut.sibian\Downloads\eesc-2021-03317-00-00-ac-tra-ro.pdf" TargetMode="External"/><Relationship Id="rId11" Type="http://schemas.openxmlformats.org/officeDocument/2006/relationships/hyperlink" Target="file:///C:\Users\ionut.sibian\Downloads\eesc-2022-03642-00-00-ac-tra-ro.pdf" TargetMode="External"/><Relationship Id="rId5" Type="http://schemas.openxmlformats.org/officeDocument/2006/relationships/hyperlink" Target="file:///C:\Users\ionut.sibian\Downloads\eesc-2022-00778-00-01-ac-tra-ro.pdf" TargetMode="External"/><Relationship Id="rId15" Type="http://schemas.openxmlformats.org/officeDocument/2006/relationships/hyperlink" Target="file:///C:\Users\ionut.sibian\Downloads\eesc-2024-02217-00-00-ac-tra-ro.pdf" TargetMode="External"/><Relationship Id="rId10" Type="http://schemas.openxmlformats.org/officeDocument/2006/relationships/hyperlink" Target="file:///C:\Users\ionut.sibian\Downloads\eesc-2022-02915-00-00-ac-tra-ro.pdf" TargetMode="External"/><Relationship Id="rId4" Type="http://schemas.openxmlformats.org/officeDocument/2006/relationships/image" Target="../media/image4.png"/><Relationship Id="rId9" Type="http://schemas.openxmlformats.org/officeDocument/2006/relationships/hyperlink" Target="file:///C:\Users\ionut.sibian\Downloads\eesc-2021-00006-00-00-ac-tra-ro.pdf" TargetMode="External"/><Relationship Id="rId14" Type="http://schemas.openxmlformats.org/officeDocument/2006/relationships/hyperlink" Target="file:///C:\Users\ionut.sibian\Downloads\eesc-2020-05956-00-00-ac-tra-ro.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file:///C:\Users\ionut.sibian\Downloads\eesc-2020-05278-00-00-ac-tra-ro.pdf" TargetMode="External"/><Relationship Id="rId3" Type="http://schemas.openxmlformats.org/officeDocument/2006/relationships/image" Target="../media/image3.png"/><Relationship Id="rId7" Type="http://schemas.openxmlformats.org/officeDocument/2006/relationships/hyperlink" Target="file:///C:\Users\ionut.sibian\Downloads\eesc-2021-02537-00-02-ac-tra-ro.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file:///C:\Users\ionut.sibian\Downloads\eesc-2023-00866-00-00-ac-tra-ro%20(1).pdf" TargetMode="External"/><Relationship Id="rId5" Type="http://schemas.openxmlformats.org/officeDocument/2006/relationships/hyperlink" Target="file:///C:\Users\ionut.sibian\Downloads\eesc-2022-01438-00-01-ac-tra-ro.pdf" TargetMode="External"/><Relationship Id="rId10" Type="http://schemas.openxmlformats.org/officeDocument/2006/relationships/hyperlink" Target="https://www.eesc.europa.eu/en/our-work/opinions-information-reports/opinions/contribution-civil-society-green-agenda-and-sustainable-development-western-balkans-part-eu-accession-process-own" TargetMode="External"/><Relationship Id="rId4" Type="http://schemas.openxmlformats.org/officeDocument/2006/relationships/image" Target="../media/image4.png"/><Relationship Id="rId9" Type="http://schemas.openxmlformats.org/officeDocument/2006/relationships/hyperlink" Target="file:///C:\Users\ionut.sibian\Downloads\eesc-2022-00388-00-00-ac-tra-ro.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sl/our-work/opinions-information-reports/opinions/crises-and-crisis-phenomena-modern-europe-and-civil-society" TargetMode="External"/><Relationship Id="rId5" Type="http://schemas.openxmlformats.org/officeDocument/2006/relationships/hyperlink" Target="https://www.eesc.europa.eu/en/our-work/opinions-information-reports/opinions/moldova-growth-plan"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www.eesc.europa.eu/en/our-work/opinions-information-reports/opinions/defence-democracy-package" TargetMode="External"/><Relationship Id="rId3" Type="http://schemas.openxmlformats.org/officeDocument/2006/relationships/image" Target="../media/image4.png"/><Relationship Id="rId7" Type="http://schemas.openxmlformats.org/officeDocument/2006/relationships/hyperlink" Target="file:///C:\Users\ionut.sibian\Downloads\eesc-2024-01449-00-01-ac-tra-ro.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file:///C:\Users\ionut.sibian\Downloads\eesc-2023-04411-00-00-ac-tra-ro.pdf" TargetMode="External"/><Relationship Id="rId5" Type="http://schemas.openxmlformats.org/officeDocument/2006/relationships/hyperlink" Target="file:///C:\Users\ionut.sibian\Downloads\eesc-2021-01883-00-01-ac-tra-ro.pdf" TargetMode="External"/><Relationship Id="rId4" Type="http://schemas.openxmlformats.org/officeDocument/2006/relationships/hyperlink" Target="file:///C:\Users\ionut.sibian\Downloads\eesc-2021-00198-00-00-ac-tra-ro.pdf" TargetMode="Externa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looking at the camera&#10;&#10;Description automatically generated">
            <a:extLst>
              <a:ext uri="{FF2B5EF4-FFF2-40B4-BE49-F238E27FC236}">
                <a16:creationId xmlns:a16="http://schemas.microsoft.com/office/drawing/2014/main" id="{21666028-B381-4CF0-8A15-F1B3CDCE650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1"/>
            <a:ext cx="9143980" cy="364501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ubtitle 2"/>
          <p:cNvSpPr>
            <a:spLocks noGrp="1"/>
          </p:cNvSpPr>
          <p:nvPr>
            <p:ph type="subTitle" idx="1"/>
          </p:nvPr>
        </p:nvSpPr>
        <p:spPr>
          <a:xfrm>
            <a:off x="3995936" y="3861048"/>
            <a:ext cx="4824536" cy="2802040"/>
          </a:xfrm>
        </p:spPr>
        <p:txBody>
          <a:bodyPr vert="horz" lIns="91440" tIns="45720" rIns="91440" bIns="45720" rtlCol="0" anchor="ctr">
            <a:normAutofit fontScale="62500" lnSpcReduction="20000"/>
          </a:bodyPr>
          <a:lstStyle/>
          <a:p>
            <a:pPr>
              <a:lnSpc>
                <a:spcPct val="150000"/>
              </a:lnSpc>
            </a:pPr>
            <a:r>
              <a:rPr lang="en-US" sz="5200" b="1" dirty="0">
                <a:solidFill>
                  <a:schemeClr val="tx1"/>
                </a:solidFill>
                <a:latin typeface="Arial" panose="020B0604020202020204" pitchFamily="34" charset="0"/>
                <a:cs typeface="Arial" panose="020B0604020202020204" pitchFamily="34" charset="0"/>
              </a:rPr>
              <a:t>IONUȚ SIBIAN</a:t>
            </a:r>
            <a:endParaRPr lang="en-US" sz="3600" dirty="0">
              <a:solidFill>
                <a:schemeClr val="tx1"/>
              </a:solidFill>
              <a:latin typeface="Arial" panose="020B0604020202020204" pitchFamily="34" charset="0"/>
              <a:cs typeface="Arial" panose="020B0604020202020204" pitchFamily="34" charset="0"/>
            </a:endParaRPr>
          </a:p>
          <a:p>
            <a:pPr>
              <a:lnSpc>
                <a:spcPct val="150000"/>
              </a:lnSpc>
            </a:pPr>
            <a:r>
              <a:rPr lang="en-US" sz="3600" b="1" dirty="0" err="1">
                <a:solidFill>
                  <a:schemeClr val="bg1">
                    <a:lumMod val="65000"/>
                  </a:schemeClr>
                </a:solidFill>
                <a:latin typeface="Arial" panose="020B0604020202020204" pitchFamily="34" charset="0"/>
                <a:cs typeface="Arial" panose="020B0604020202020204" pitchFamily="34" charset="0"/>
              </a:rPr>
              <a:t>Membru</a:t>
            </a:r>
            <a:r>
              <a:rPr lang="en-US" sz="3600" b="1" dirty="0">
                <a:solidFill>
                  <a:schemeClr val="bg1">
                    <a:lumMod val="65000"/>
                  </a:schemeClr>
                </a:solidFill>
                <a:latin typeface="Arial" panose="020B0604020202020204" pitchFamily="34" charset="0"/>
                <a:cs typeface="Arial" panose="020B0604020202020204" pitchFamily="34" charset="0"/>
              </a:rPr>
              <a:t>  CESE</a:t>
            </a:r>
            <a:br>
              <a:rPr lang="en-US" sz="3600" b="1" dirty="0">
                <a:solidFill>
                  <a:schemeClr val="tx1"/>
                </a:solidFill>
                <a:latin typeface="Arial" panose="020B0604020202020204" pitchFamily="34" charset="0"/>
                <a:cs typeface="Arial" panose="020B0604020202020204" pitchFamily="34" charset="0"/>
              </a:rPr>
            </a:br>
            <a:r>
              <a:rPr lang="en-US" sz="3600" b="1" dirty="0" err="1">
                <a:solidFill>
                  <a:schemeClr val="tx1"/>
                </a:solidFill>
                <a:latin typeface="Arial" panose="020B0604020202020204" pitchFamily="34" charset="0"/>
                <a:cs typeface="Arial" panose="020B0604020202020204" pitchFamily="34" charset="0"/>
              </a:rPr>
              <a:t>Raport</a:t>
            </a:r>
            <a:r>
              <a:rPr lang="en-US" sz="3600" b="1" dirty="0">
                <a:solidFill>
                  <a:schemeClr val="tx1"/>
                </a:solidFill>
                <a:latin typeface="Arial" panose="020B0604020202020204" pitchFamily="34" charset="0"/>
                <a:cs typeface="Arial" panose="020B0604020202020204" pitchFamily="34" charset="0"/>
              </a:rPr>
              <a:t> de </a:t>
            </a:r>
            <a:r>
              <a:rPr lang="en-US" sz="3600" b="1" dirty="0" err="1">
                <a:solidFill>
                  <a:schemeClr val="tx1"/>
                </a:solidFill>
                <a:latin typeface="Arial" panose="020B0604020202020204" pitchFamily="34" charset="0"/>
                <a:cs typeface="Arial" panose="020B0604020202020204" pitchFamily="34" charset="0"/>
              </a:rPr>
              <a:t>Activitate</a:t>
            </a:r>
            <a:r>
              <a:rPr lang="en-US" sz="3600" b="1" dirty="0">
                <a:solidFill>
                  <a:schemeClr val="tx1"/>
                </a:solidFill>
                <a:latin typeface="Arial" panose="020B0604020202020204" pitchFamily="34" charset="0"/>
                <a:cs typeface="Arial" panose="020B0604020202020204" pitchFamily="34" charset="0"/>
              </a:rPr>
              <a:t> 2020 -2025</a:t>
            </a:r>
            <a:endParaRPr lang="ro-RO" sz="3600" b="1" dirty="0">
              <a:solidFill>
                <a:schemeClr val="tx1"/>
              </a:solidFill>
              <a:latin typeface="Arial" panose="020B0604020202020204" pitchFamily="34" charset="0"/>
              <a:cs typeface="Arial" panose="020B0604020202020204" pitchFamily="34" charset="0"/>
            </a:endParaRPr>
          </a:p>
          <a:p>
            <a:pPr>
              <a:lnSpc>
                <a:spcPct val="150000"/>
              </a:lnSpc>
            </a:pPr>
            <a:r>
              <a:rPr lang="en-US" sz="3600" dirty="0">
                <a:solidFill>
                  <a:schemeClr val="tx1"/>
                </a:solidFill>
                <a:latin typeface="Arial" panose="020B0604020202020204" pitchFamily="34" charset="0"/>
                <a:cs typeface="Arial" panose="020B0604020202020204" pitchFamily="34" charset="0"/>
                <a:hlinkClick r:id="rId4"/>
              </a:rPr>
              <a:t>https://memberspage.eesc.europa.eu/members/2021521</a:t>
            </a:r>
            <a:r>
              <a:rPr lang="ro-RO" sz="3600" dirty="0">
                <a:solidFill>
                  <a:schemeClr val="tx1"/>
                </a:solidFill>
                <a:latin typeface="Arial" panose="020B0604020202020204" pitchFamily="34" charset="0"/>
                <a:cs typeface="Arial" panose="020B0604020202020204" pitchFamily="34" charset="0"/>
              </a:rPr>
              <a:t> </a:t>
            </a:r>
            <a:endParaRPr lang="en-US" sz="36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E9DE7F6-C12E-D7DD-11F3-B7B07646A111}"/>
              </a:ext>
            </a:extLst>
          </p:cNvPr>
          <p:cNvPicPr>
            <a:picLocks noChangeAspect="1"/>
          </p:cNvPicPr>
          <p:nvPr/>
        </p:nvPicPr>
        <p:blipFill>
          <a:blip r:embed="rId5"/>
          <a:stretch>
            <a:fillRect/>
          </a:stretch>
        </p:blipFill>
        <p:spPr>
          <a:xfrm>
            <a:off x="151780" y="3729388"/>
            <a:ext cx="3340100" cy="2933700"/>
          </a:xfrm>
          <a:prstGeom prst="rect">
            <a:avLst/>
          </a:prstGeom>
        </p:spPr>
      </p:pic>
    </p:spTree>
    <p:extLst>
      <p:ext uri="{BB962C8B-B14F-4D97-AF65-F5344CB8AC3E}">
        <p14:creationId xmlns:p14="http://schemas.microsoft.com/office/powerpoint/2010/main" val="254320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1560" y="854231"/>
            <a:ext cx="8265511" cy="1325563"/>
          </a:xfrm>
        </p:spPr>
        <p:txBody>
          <a:bodyPr>
            <a:normAutofit/>
          </a:bodyPr>
          <a:lstStyle/>
          <a:p>
            <a:r>
              <a:rPr lang="ro-RO" sz="3500" dirty="0">
                <a:solidFill>
                  <a:srgbClr val="FFFFFF"/>
                </a:solidFill>
                <a:latin typeface="Arial" panose="020B0604020202020204" pitchFamily="34" charset="0"/>
                <a:cs typeface="Arial" panose="020B0604020202020204" pitchFamily="34" charset="0"/>
              </a:rPr>
              <a:t>Activitatea mea la CESE reflectata in rapoartele anuale ale FDSC</a:t>
            </a:r>
            <a:r>
              <a:rPr lang="en-US" sz="3500" dirty="0">
                <a:solidFill>
                  <a:srgbClr val="FFFFFF"/>
                </a:solidFill>
                <a:latin typeface="Arial" panose="020B0604020202020204" pitchFamily="34" charset="0"/>
                <a:cs typeface="Arial" panose="020B0604020202020204" pitchFamily="34" charset="0"/>
              </a:rPr>
              <a:t> </a:t>
            </a:r>
          </a:p>
        </p:txBody>
      </p:sp>
      <p:pic>
        <p:nvPicPr>
          <p:cNvPr id="4" name="Picture 3"/>
          <p:cNvPicPr/>
          <p:nvPr/>
        </p:nvPicPr>
        <p:blipFill>
          <a:blip r:embed="rId3" cstate="print"/>
          <a:srcRect/>
          <a:stretch>
            <a:fillRect/>
          </a:stretch>
        </p:blipFill>
        <p:spPr bwMode="auto">
          <a:xfrm>
            <a:off x="539552" y="404664"/>
            <a:ext cx="885825" cy="561975"/>
          </a:xfrm>
          <a:prstGeom prst="rect">
            <a:avLst/>
          </a:prstGeom>
          <a:noFill/>
          <a:ln w="9525">
            <a:noFill/>
            <a:miter lim="800000"/>
            <a:headEnd/>
            <a:tailEnd/>
          </a:ln>
        </p:spPr>
      </p:pic>
      <p:pic>
        <p:nvPicPr>
          <p:cNvPr id="15" name="Picture 2" descr="AA027949-6718-49E0-9A6E-B36677CA8A0F">
            <a:extLst>
              <a:ext uri="{FF2B5EF4-FFF2-40B4-BE49-F238E27FC236}">
                <a16:creationId xmlns:a16="http://schemas.microsoft.com/office/drawing/2014/main" id="{B6AD2D2F-47BC-473E-93DB-A882706F0D50}"/>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12"/>
          <a:stretch/>
        </p:blipFill>
        <p:spPr bwMode="auto">
          <a:xfrm>
            <a:off x="4313223" y="3107867"/>
            <a:ext cx="4631539" cy="356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A027949-6718-49E0-9A6E-B36677CA8A0F">
            <a:extLst>
              <a:ext uri="{FF2B5EF4-FFF2-40B4-BE49-F238E27FC236}">
                <a16:creationId xmlns:a16="http://schemas.microsoft.com/office/drawing/2014/main" id="{95EEF789-74A3-9610-6CFC-1B96C4E144F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712" t="-850"/>
          <a:stretch/>
        </p:blipFill>
        <p:spPr bwMode="auto">
          <a:xfrm>
            <a:off x="641850" y="2523786"/>
            <a:ext cx="4002158" cy="228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32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1"/>
            <a:ext cx="7375161" cy="1234168"/>
          </a:xfrm>
        </p:spPr>
        <p:txBody>
          <a:bodyPr>
            <a:normAutofit/>
          </a:bodyPr>
          <a:lstStyle/>
          <a:p>
            <a:r>
              <a:rPr lang="ro-RO" sz="3500" dirty="0">
                <a:solidFill>
                  <a:srgbClr val="FFFFFF"/>
                </a:solidFill>
                <a:latin typeface="Arial" panose="020B0604020202020204" pitchFamily="34" charset="0"/>
                <a:cs typeface="Arial" panose="020B0604020202020204" pitchFamily="34" charset="0"/>
              </a:rPr>
              <a:t>Principalele mele realizari in mandatul 20</a:t>
            </a:r>
            <a:r>
              <a:rPr lang="en-US" sz="3500" dirty="0">
                <a:solidFill>
                  <a:srgbClr val="FFFFFF"/>
                </a:solidFill>
                <a:latin typeface="Arial" panose="020B0604020202020204" pitchFamily="34" charset="0"/>
                <a:cs typeface="Arial" panose="020B0604020202020204" pitchFamily="34" charset="0"/>
              </a:rPr>
              <a:t>20</a:t>
            </a:r>
            <a:r>
              <a:rPr lang="ro-RO" sz="3500" dirty="0">
                <a:solidFill>
                  <a:srgbClr val="FFFFFF"/>
                </a:solidFill>
                <a:latin typeface="Arial" panose="020B0604020202020204" pitchFamily="34" charset="0"/>
                <a:cs typeface="Arial" panose="020B0604020202020204" pitchFamily="34" charset="0"/>
              </a:rPr>
              <a:t>-202</a:t>
            </a:r>
            <a:r>
              <a:rPr lang="en-US" sz="3500" dirty="0">
                <a:solidFill>
                  <a:srgbClr val="FFFFFF"/>
                </a:solidFill>
                <a:latin typeface="Arial" panose="020B0604020202020204" pitchFamily="34" charset="0"/>
                <a:cs typeface="Arial" panose="020B0604020202020204" pitchFamily="34" charset="0"/>
              </a:rPr>
              <a:t>5</a:t>
            </a:r>
            <a:endParaRPr lang="ro-RO" sz="3500" dirty="0">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2636912"/>
            <a:ext cx="9036495" cy="4221088"/>
          </a:xfrm>
        </p:spPr>
        <p:txBody>
          <a:bodyPr>
            <a:normAutofit/>
          </a:bodyPr>
          <a:lstStyle/>
          <a:p>
            <a:pPr marL="0" indent="0">
              <a:lnSpc>
                <a:spcPct val="90000"/>
              </a:lnSpc>
              <a:buNone/>
            </a:pPr>
            <a:r>
              <a:rPr lang="it-IT" sz="1400" dirty="0">
                <a:solidFill>
                  <a:srgbClr val="000000"/>
                </a:solidFill>
                <a:latin typeface="Arial" panose="020B0604020202020204" pitchFamily="34" charset="0"/>
                <a:cs typeface="Arial" panose="020B0604020202020204" pitchFamily="34" charset="0"/>
              </a:rPr>
              <a:t>Sunt unanim apreciat ca fiind printre cei mai activi membri ai </a:t>
            </a:r>
            <a:r>
              <a:rPr lang="ro-RO" sz="1400" dirty="0">
                <a:solidFill>
                  <a:srgbClr val="000000"/>
                </a:solidFill>
                <a:latin typeface="Arial" panose="020B0604020202020204" pitchFamily="34" charset="0"/>
                <a:cs typeface="Arial" panose="020B0604020202020204" pitchFamily="34" charset="0"/>
              </a:rPr>
              <a:t>delegatiei </a:t>
            </a:r>
            <a:r>
              <a:rPr lang="it-IT" sz="1400" dirty="0">
                <a:solidFill>
                  <a:srgbClr val="000000"/>
                </a:solidFill>
                <a:latin typeface="Arial" panose="020B0604020202020204" pitchFamily="34" charset="0"/>
                <a:cs typeface="Arial" panose="020B0604020202020204" pitchFamily="34" charset="0"/>
              </a:rPr>
              <a:t>Romaniei la CESE.</a:t>
            </a:r>
          </a:p>
          <a:p>
            <a:pPr marL="0" indent="0">
              <a:lnSpc>
                <a:spcPct val="90000"/>
              </a:lnSpc>
              <a:buNone/>
            </a:pPr>
            <a:endParaRPr lang="ro-RO" sz="1400" dirty="0">
              <a:solidFill>
                <a:srgbClr val="000000"/>
              </a:solidFill>
              <a:latin typeface="Arial" panose="020B0604020202020204" pitchFamily="34" charset="0"/>
              <a:cs typeface="Arial" panose="020B0604020202020204" pitchFamily="34" charset="0"/>
            </a:endParaRPr>
          </a:p>
          <a:p>
            <a:pPr>
              <a:lnSpc>
                <a:spcPct val="90000"/>
              </a:lnSpc>
            </a:pPr>
            <a:r>
              <a:rPr lang="en-US" sz="1400" dirty="0">
                <a:solidFill>
                  <a:srgbClr val="000000"/>
                </a:solidFill>
                <a:latin typeface="Arial" panose="020B0604020202020204" pitchFamily="34" charset="0"/>
                <a:cs typeface="Arial" panose="020B0604020202020204" pitchFamily="34" charset="0"/>
              </a:rPr>
              <a:t>Am </a:t>
            </a:r>
            <a:r>
              <a:rPr lang="en-US" sz="1400" dirty="0" err="1">
                <a:solidFill>
                  <a:srgbClr val="000000"/>
                </a:solidFill>
                <a:latin typeface="Arial" panose="020B0604020202020204" pitchFamily="34" charset="0"/>
                <a:cs typeface="Arial" panose="020B0604020202020204" pitchFamily="34" charset="0"/>
              </a:rPr>
              <a:t>fost</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desemnat</a:t>
            </a:r>
            <a:r>
              <a:rPr lang="en-US" sz="1400" dirty="0">
                <a:solidFill>
                  <a:srgbClr val="000000"/>
                </a:solidFill>
                <a:latin typeface="Arial" panose="020B0604020202020204" pitchFamily="34" charset="0"/>
                <a:cs typeface="Arial" panose="020B0604020202020204" pitchFamily="34" charset="0"/>
              </a:rPr>
              <a:t> ca </a:t>
            </a:r>
            <a:r>
              <a:rPr lang="en-US" sz="1400" b="1" dirty="0">
                <a:solidFill>
                  <a:srgbClr val="000000"/>
                </a:solidFill>
                <a:latin typeface="Arial" panose="020B0604020202020204" pitchFamily="34" charset="0"/>
                <a:cs typeface="Arial" panose="020B0604020202020204" pitchFamily="34" charset="0"/>
              </a:rPr>
              <a:t>RAPORTOR</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pentru</a:t>
            </a:r>
            <a:r>
              <a:rPr lang="en-US" sz="1400" dirty="0">
                <a:solidFill>
                  <a:srgbClr val="000000"/>
                </a:solidFill>
                <a:latin typeface="Arial" panose="020B0604020202020204" pitchFamily="34" charset="0"/>
                <a:cs typeface="Arial" panose="020B0604020202020204" pitchFamily="34" charset="0"/>
              </a:rPr>
              <a:t> </a:t>
            </a:r>
            <a:r>
              <a:rPr lang="it-IT" sz="1400" b="1" dirty="0">
                <a:solidFill>
                  <a:srgbClr val="000000"/>
                </a:solidFill>
                <a:latin typeface="Arial" panose="020B0604020202020204" pitchFamily="34" charset="0"/>
                <a:cs typeface="Arial" panose="020B0604020202020204" pitchFamily="34" charset="0"/>
              </a:rPr>
              <a:t>12 opinii</a:t>
            </a:r>
            <a:r>
              <a:rPr lang="ro-RO" sz="1400" b="1" dirty="0">
                <a:solidFill>
                  <a:srgbClr val="000000"/>
                </a:solidFill>
                <a:latin typeface="Arial" panose="020B0604020202020204" pitchFamily="34" charset="0"/>
                <a:cs typeface="Arial" panose="020B0604020202020204" pitchFamily="34" charset="0"/>
              </a:rPr>
              <a:t>/avize</a:t>
            </a:r>
            <a:r>
              <a:rPr lang="it-IT" sz="1400" b="1" dirty="0">
                <a:solidFill>
                  <a:srgbClr val="000000"/>
                </a:solidFill>
                <a:latin typeface="Arial" panose="020B0604020202020204" pitchFamily="34" charset="0"/>
                <a:cs typeface="Arial" panose="020B0604020202020204" pitchFamily="34" charset="0"/>
              </a:rPr>
              <a:t> </a:t>
            </a:r>
            <a:r>
              <a:rPr lang="it-IT" sz="1400" dirty="0">
                <a:solidFill>
                  <a:srgbClr val="000000"/>
                </a:solidFill>
                <a:latin typeface="Arial" panose="020B0604020202020204" pitchFamily="34" charset="0"/>
                <a:cs typeface="Arial" panose="020B0604020202020204" pitchFamily="34" charset="0"/>
              </a:rPr>
              <a:t>ale CESE in urmatoarele domenii: </a:t>
            </a:r>
            <a:r>
              <a:rPr lang="it-IT" sz="1400" i="1" dirty="0">
                <a:solidFill>
                  <a:srgbClr val="000000"/>
                </a:solidFill>
                <a:latin typeface="Arial" panose="020B0604020202020204" pitchFamily="34" charset="0"/>
                <a:cs typeface="Arial" panose="020B0604020202020204" pitchFamily="34" charset="0"/>
              </a:rPr>
              <a:t>politici sociale, instrumente financiare (incluzand finantarea organizatiilor societatii civile), filantropie, extinderea UE, strategia pentru egalitate de sanse, politica de tineret, folosirea bunurilor confiscate din activitati de coruptie in scopuri sociale, dialogul civic si social, combaterea abuzurilor asupra minorilor in mediul online, spatiul Schengen, planul de crestere pentru Balcanii de Vest si Republica Moldova.</a:t>
            </a:r>
          </a:p>
          <a:p>
            <a:pPr marL="0" indent="0">
              <a:lnSpc>
                <a:spcPct val="90000"/>
              </a:lnSpc>
              <a:buNone/>
            </a:pPr>
            <a:endParaRPr lang="it-IT" sz="1400" dirty="0">
              <a:solidFill>
                <a:srgbClr val="000000"/>
              </a:solidFill>
              <a:latin typeface="Arial" panose="020B0604020202020204" pitchFamily="34" charset="0"/>
              <a:cs typeface="Arial" panose="020B0604020202020204" pitchFamily="34" charset="0"/>
            </a:endParaRPr>
          </a:p>
          <a:p>
            <a:pPr>
              <a:lnSpc>
                <a:spcPct val="90000"/>
              </a:lnSpc>
            </a:pPr>
            <a:r>
              <a:rPr lang="en-US" sz="1400" dirty="0">
                <a:solidFill>
                  <a:srgbClr val="000000"/>
                </a:solidFill>
                <a:latin typeface="Arial" panose="020B0604020202020204" pitchFamily="34" charset="0"/>
                <a:cs typeface="Arial" panose="020B0604020202020204" pitchFamily="34" charset="0"/>
              </a:rPr>
              <a:t>Am </a:t>
            </a:r>
            <a:r>
              <a:rPr lang="en-US" sz="1400" dirty="0" err="1">
                <a:solidFill>
                  <a:srgbClr val="000000"/>
                </a:solidFill>
                <a:latin typeface="Arial" panose="020B0604020202020204" pitchFamily="34" charset="0"/>
                <a:cs typeface="Arial" panose="020B0604020202020204" pitchFamily="34" charset="0"/>
              </a:rPr>
              <a:t>fost</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desemnat</a:t>
            </a:r>
            <a:r>
              <a:rPr lang="en-US" sz="1400" dirty="0">
                <a:solidFill>
                  <a:srgbClr val="000000"/>
                </a:solidFill>
                <a:latin typeface="Arial" panose="020B0604020202020204" pitchFamily="34" charset="0"/>
                <a:cs typeface="Arial" panose="020B0604020202020204" pitchFamily="34" charset="0"/>
              </a:rPr>
              <a:t> ca </a:t>
            </a:r>
            <a:r>
              <a:rPr lang="en-US" sz="1400" b="1" dirty="0">
                <a:solidFill>
                  <a:srgbClr val="000000"/>
                </a:solidFill>
                <a:latin typeface="Arial" panose="020B0604020202020204" pitchFamily="34" charset="0"/>
                <a:cs typeface="Arial" panose="020B0604020202020204" pitchFamily="34" charset="0"/>
              </a:rPr>
              <a:t>PRESEDINTE</a:t>
            </a:r>
            <a:r>
              <a:rPr lang="ro-RO" sz="1400" b="1" dirty="0">
                <a:solidFill>
                  <a:srgbClr val="000000"/>
                </a:solidFill>
                <a:latin typeface="Arial" panose="020B0604020202020204" pitchFamily="34" charset="0"/>
                <a:cs typeface="Arial" panose="020B0604020202020204" pitchFamily="34" charset="0"/>
              </a:rPr>
              <a:t> al grupului de redactare</a:t>
            </a:r>
            <a:r>
              <a:rPr lang="ro-RO" sz="1400" dirty="0">
                <a:solidFill>
                  <a:srgbClr val="000000"/>
                </a:solidFill>
                <a:latin typeface="Arial" panose="020B0604020202020204" pitchFamily="34" charset="0"/>
                <a:cs typeface="Arial" panose="020B0604020202020204" pitchFamily="34" charset="0"/>
              </a:rPr>
              <a:t> </a:t>
            </a:r>
            <a:r>
              <a:rPr lang="it-IT" sz="1400" dirty="0">
                <a:solidFill>
                  <a:srgbClr val="000000"/>
                </a:solidFill>
                <a:latin typeface="Arial" panose="020B0604020202020204" pitchFamily="34" charset="0"/>
                <a:cs typeface="Arial" panose="020B0604020202020204" pitchFamily="34" charset="0"/>
              </a:rPr>
              <a:t>pentru </a:t>
            </a:r>
            <a:r>
              <a:rPr lang="it-IT" sz="1400" b="1" dirty="0">
                <a:solidFill>
                  <a:srgbClr val="000000"/>
                </a:solidFill>
                <a:latin typeface="Arial" panose="020B0604020202020204" pitchFamily="34" charset="0"/>
                <a:cs typeface="Arial" panose="020B0604020202020204" pitchFamily="34" charset="0"/>
              </a:rPr>
              <a:t>6 </a:t>
            </a:r>
            <a:r>
              <a:rPr lang="ro-RO" sz="1400" b="1" dirty="0">
                <a:solidFill>
                  <a:srgbClr val="000000"/>
                </a:solidFill>
                <a:latin typeface="Arial" panose="020B0604020202020204" pitchFamily="34" charset="0"/>
                <a:cs typeface="Arial" panose="020B0604020202020204" pitchFamily="34" charset="0"/>
              </a:rPr>
              <a:t> avize/opinii </a:t>
            </a:r>
            <a:r>
              <a:rPr lang="en-US" sz="1400" dirty="0">
                <a:solidFill>
                  <a:srgbClr val="000000"/>
                </a:solidFill>
                <a:latin typeface="Arial" panose="020B0604020202020204" pitchFamily="34" charset="0"/>
                <a:cs typeface="Arial" panose="020B0604020202020204" pitchFamily="34" charset="0"/>
              </a:rPr>
              <a:t>in </a:t>
            </a:r>
            <a:r>
              <a:rPr lang="en-US" sz="1400" dirty="0" err="1">
                <a:solidFill>
                  <a:srgbClr val="000000"/>
                </a:solidFill>
                <a:latin typeface="Arial" panose="020B0604020202020204" pitchFamily="34" charset="0"/>
                <a:cs typeface="Arial" panose="020B0604020202020204" pitchFamily="34" charset="0"/>
              </a:rPr>
              <a:t>urmatoarele</a:t>
            </a:r>
            <a:r>
              <a:rPr lang="en-US" sz="1400" dirty="0">
                <a:solidFill>
                  <a:srgbClr val="000000"/>
                </a:solidFill>
                <a:latin typeface="Arial" panose="020B0604020202020204" pitchFamily="34" charset="0"/>
                <a:cs typeface="Arial" panose="020B0604020202020204" pitchFamily="34" charset="0"/>
              </a:rPr>
              <a:t> </a:t>
            </a:r>
            <a:r>
              <a:rPr lang="en-US" sz="1400" dirty="0" err="1">
                <a:solidFill>
                  <a:srgbClr val="000000"/>
                </a:solidFill>
                <a:latin typeface="Arial" panose="020B0604020202020204" pitchFamily="34" charset="0"/>
                <a:cs typeface="Arial" panose="020B0604020202020204" pitchFamily="34" charset="0"/>
              </a:rPr>
              <a:t>domenii</a:t>
            </a:r>
            <a:r>
              <a:rPr lang="en-US" sz="1400"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politica</a:t>
            </a:r>
            <a:r>
              <a:rPr lang="en-US" sz="1400" i="1" dirty="0">
                <a:solidFill>
                  <a:srgbClr val="000000"/>
                </a:solidFill>
                <a:latin typeface="Arial" panose="020B0604020202020204" pitchFamily="34" charset="0"/>
                <a:cs typeface="Arial" panose="020B0604020202020204" pitchFamily="34" charset="0"/>
              </a:rPr>
              <a:t> externa a UE, </a:t>
            </a:r>
            <a:r>
              <a:rPr lang="en-US" sz="1400" i="1" dirty="0" err="1">
                <a:solidFill>
                  <a:srgbClr val="000000"/>
                </a:solidFill>
                <a:latin typeface="Arial" panose="020B0604020202020204" pitchFamily="34" charset="0"/>
                <a:cs typeface="Arial" panose="020B0604020202020204" pitchFamily="34" charset="0"/>
              </a:rPr>
              <a:t>combaterea</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traficului</a:t>
            </a:r>
            <a:r>
              <a:rPr lang="en-US" sz="1400" i="1" dirty="0">
                <a:solidFill>
                  <a:srgbClr val="000000"/>
                </a:solidFill>
                <a:latin typeface="Arial" panose="020B0604020202020204" pitchFamily="34" charset="0"/>
                <a:cs typeface="Arial" panose="020B0604020202020204" pitchFamily="34" charset="0"/>
              </a:rPr>
              <a:t> de </a:t>
            </a:r>
            <a:r>
              <a:rPr lang="en-US" sz="1400" i="1" dirty="0" err="1">
                <a:solidFill>
                  <a:srgbClr val="000000"/>
                </a:solidFill>
                <a:latin typeface="Arial" panose="020B0604020202020204" pitchFamily="34" charset="0"/>
                <a:cs typeface="Arial" panose="020B0604020202020204" pitchFamily="34" charset="0"/>
              </a:rPr>
              <a:t>persone</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dezvoltare</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durabila</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munca</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decenta</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si</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negocierea</a:t>
            </a:r>
            <a:r>
              <a:rPr lang="en-US" sz="1400" i="1" dirty="0">
                <a:solidFill>
                  <a:srgbClr val="000000"/>
                </a:solidFill>
                <a:latin typeface="Arial" panose="020B0604020202020204" pitchFamily="34" charset="0"/>
                <a:cs typeface="Arial" panose="020B0604020202020204" pitchFamily="34" charset="0"/>
              </a:rPr>
              <a:t> </a:t>
            </a:r>
            <a:r>
              <a:rPr lang="en-US" sz="1400" i="1" dirty="0" err="1">
                <a:solidFill>
                  <a:srgbClr val="000000"/>
                </a:solidFill>
                <a:latin typeface="Arial" panose="020B0604020202020204" pitchFamily="34" charset="0"/>
                <a:cs typeface="Arial" panose="020B0604020202020204" pitchFamily="34" charset="0"/>
              </a:rPr>
              <a:t>colectiva</a:t>
            </a:r>
            <a:r>
              <a:rPr lang="en-US" sz="1400" i="1" dirty="0">
                <a:solidFill>
                  <a:srgbClr val="000000"/>
                </a:solidFill>
                <a:latin typeface="Arial" panose="020B0604020202020204" pitchFamily="34" charset="0"/>
                <a:cs typeface="Arial" panose="020B0604020202020204" pitchFamily="34" charset="0"/>
              </a:rPr>
              <a:t>. </a:t>
            </a:r>
          </a:p>
          <a:p>
            <a:pPr marL="0" indent="0">
              <a:lnSpc>
                <a:spcPct val="90000"/>
              </a:lnSpc>
              <a:buNone/>
            </a:pPr>
            <a:endParaRPr lang="it-IT" sz="1400" i="1" dirty="0">
              <a:solidFill>
                <a:srgbClr val="000000"/>
              </a:solidFill>
              <a:latin typeface="Arial" panose="020B0604020202020204" pitchFamily="34" charset="0"/>
              <a:cs typeface="Arial" panose="020B0604020202020204" pitchFamily="34" charset="0"/>
            </a:endParaRPr>
          </a:p>
          <a:p>
            <a:pPr>
              <a:lnSpc>
                <a:spcPct val="90000"/>
              </a:lnSpc>
            </a:pPr>
            <a:r>
              <a:rPr lang="ro-RO" sz="1400" dirty="0">
                <a:solidFill>
                  <a:srgbClr val="000000"/>
                </a:solidFill>
                <a:latin typeface="Arial" panose="020B0604020202020204" pitchFamily="34" charset="0"/>
                <a:cs typeface="Arial" panose="020B0604020202020204" pitchFamily="34" charset="0"/>
              </a:rPr>
              <a:t>Am contribuit ca </a:t>
            </a:r>
            <a:r>
              <a:rPr lang="en-US" sz="1400" b="1" dirty="0">
                <a:solidFill>
                  <a:srgbClr val="000000"/>
                </a:solidFill>
                <a:latin typeface="Arial" panose="020B0604020202020204" pitchFamily="34" charset="0"/>
                <a:cs typeface="Arial" panose="020B0604020202020204" pitchFamily="34" charset="0"/>
              </a:rPr>
              <a:t>MEMBRU</a:t>
            </a:r>
            <a:r>
              <a:rPr lang="ro-RO" sz="1400" b="1" dirty="0">
                <a:solidFill>
                  <a:srgbClr val="000000"/>
                </a:solidFill>
                <a:latin typeface="Arial" panose="020B0604020202020204" pitchFamily="34" charset="0"/>
                <a:cs typeface="Arial" panose="020B0604020202020204" pitchFamily="34" charset="0"/>
              </a:rPr>
              <a:t> al grupului de redactare </a:t>
            </a:r>
            <a:r>
              <a:rPr lang="ro-RO" sz="1400" dirty="0">
                <a:solidFill>
                  <a:srgbClr val="000000"/>
                </a:solidFill>
                <a:latin typeface="Arial" panose="020B0604020202020204" pitchFamily="34" charset="0"/>
                <a:cs typeface="Arial" panose="020B0604020202020204" pitchFamily="34" charset="0"/>
              </a:rPr>
              <a:t>la alte </a:t>
            </a:r>
            <a:r>
              <a:rPr lang="en-US" sz="1400" b="1" dirty="0">
                <a:solidFill>
                  <a:srgbClr val="000000"/>
                </a:solidFill>
                <a:latin typeface="Arial" panose="020B0604020202020204" pitchFamily="34" charset="0"/>
                <a:cs typeface="Arial" panose="020B0604020202020204" pitchFamily="34" charset="0"/>
              </a:rPr>
              <a:t>20</a:t>
            </a:r>
            <a:r>
              <a:rPr lang="ro-RO" sz="1400" b="1" dirty="0">
                <a:solidFill>
                  <a:srgbClr val="000000"/>
                </a:solidFill>
                <a:latin typeface="Arial" panose="020B0604020202020204" pitchFamily="34" charset="0"/>
                <a:cs typeface="Arial" panose="020B0604020202020204" pitchFamily="34" charset="0"/>
              </a:rPr>
              <a:t> avize/opinii </a:t>
            </a:r>
            <a:r>
              <a:rPr lang="ro-RO" sz="1400" dirty="0">
                <a:solidFill>
                  <a:srgbClr val="000000"/>
                </a:solidFill>
                <a:latin typeface="Arial" panose="020B0604020202020204" pitchFamily="34" charset="0"/>
                <a:cs typeface="Arial" panose="020B0604020202020204" pitchFamily="34" charset="0"/>
              </a:rPr>
              <a:t>ale CESE, importante pentru societatea civila europeana, precum:</a:t>
            </a:r>
            <a:r>
              <a:rPr lang="en-US" sz="1400" dirty="0">
                <a:solidFill>
                  <a:srgbClr val="000000"/>
                </a:solidFill>
                <a:latin typeface="Arial" panose="020B0604020202020204" pitchFamily="34" charset="0"/>
                <a:cs typeface="Arial" panose="020B0604020202020204" pitchFamily="34" charset="0"/>
              </a:rPr>
              <a:t> </a:t>
            </a:r>
            <a:r>
              <a:rPr lang="en-US" sz="1400" i="1" dirty="0">
                <a:solidFill>
                  <a:srgbClr val="000000"/>
                </a:solidFill>
                <a:latin typeface="Arial" panose="020B0604020202020204" pitchFamily="34" charset="0"/>
                <a:cs typeface="Arial" panose="020B0604020202020204" pitchFamily="34" charset="0"/>
              </a:rPr>
              <a:t>c</a:t>
            </a:r>
            <a:r>
              <a:rPr lang="ro-RO" sz="1400" i="1" dirty="0">
                <a:solidFill>
                  <a:srgbClr val="000000"/>
                </a:solidFill>
                <a:latin typeface="Arial" panose="020B0604020202020204" pitchFamily="34" charset="0"/>
                <a:cs typeface="Arial" panose="020B0604020202020204" pitchFamily="34" charset="0"/>
              </a:rPr>
              <a:t>ontribuția întreprinderilor din economia socială la o Europă mai coezivă și mai democratică</a:t>
            </a:r>
            <a:r>
              <a:rPr lang="en-US" sz="1400" i="1" dirty="0">
                <a:solidFill>
                  <a:srgbClr val="000000"/>
                </a:solidFill>
                <a:latin typeface="Arial" panose="020B0604020202020204" pitchFamily="34" charset="0"/>
                <a:cs typeface="Arial" panose="020B0604020202020204" pitchFamily="34" charset="0"/>
              </a:rPr>
              <a:t>, f</a:t>
            </a:r>
            <a:r>
              <a:rPr lang="ro-RO" sz="1400" i="1" dirty="0">
                <a:solidFill>
                  <a:srgbClr val="000000"/>
                </a:solidFill>
                <a:latin typeface="Arial" panose="020B0604020202020204" pitchFamily="34" charset="0"/>
                <a:cs typeface="Arial" panose="020B0604020202020204" pitchFamily="34" charset="0"/>
              </a:rPr>
              <a:t>inanțarea organizațiilor societății civile de către UE</a:t>
            </a:r>
            <a:r>
              <a:rPr lang="pt-PT" sz="1400" i="1" kern="1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pt-PT" sz="1400" i="1" kern="100" dirty="0">
                <a:latin typeface="Arial" panose="020B0604020202020204" pitchFamily="34" charset="0"/>
                <a:ea typeface="Calibri" panose="020F0502020204030204" pitchFamily="34" charset="0"/>
                <a:cs typeface="Arial" panose="020B0604020202020204" pitchFamily="34" charset="0"/>
              </a:rPr>
              <a:t>p</a:t>
            </a:r>
            <a:r>
              <a:rPr lang="pt-PT" sz="1400" i="1" kern="100" dirty="0">
                <a:effectLst/>
                <a:latin typeface="Arial" panose="020B0604020202020204" pitchFamily="34" charset="0"/>
                <a:ea typeface="Calibri" panose="020F0502020204030204" pitchFamily="34" charset="0"/>
                <a:cs typeface="Arial" panose="020B0604020202020204" pitchFamily="34" charset="0"/>
              </a:rPr>
              <a:t>lanul de acțiune privind integrarea și incluziunea pentru perioada 2021-2027, </a:t>
            </a:r>
            <a:r>
              <a:rPr lang="en-US" sz="1400" i="1" kern="100" dirty="0" err="1">
                <a:latin typeface="Arial" panose="020B0604020202020204" pitchFamily="34" charset="0"/>
                <a:ea typeface="Calibri" panose="020F0502020204030204" pitchFamily="34" charset="0"/>
                <a:cs typeface="Arial" panose="020B0604020202020204" pitchFamily="34" charset="0"/>
              </a:rPr>
              <a:t>g</a:t>
            </a:r>
            <a:r>
              <a:rPr lang="en-US" sz="1400" i="1" kern="100" dirty="0" err="1">
                <a:effectLst/>
                <a:latin typeface="Arial" panose="020B0604020202020204" pitchFamily="34" charset="0"/>
                <a:ea typeface="Calibri" panose="020F0502020204030204" pitchFamily="34" charset="0"/>
                <a:cs typeface="Arial" panose="020B0604020202020204" pitchFamily="34" charset="0"/>
              </a:rPr>
              <a:t>aranția</a:t>
            </a:r>
            <a:r>
              <a:rPr lang="en-US" sz="1400" i="1" kern="100" dirty="0">
                <a:effectLst/>
                <a:latin typeface="Arial" panose="020B0604020202020204" pitchFamily="34" charset="0"/>
                <a:ea typeface="Calibri" panose="020F0502020204030204" pitchFamily="34" charset="0"/>
                <a:cs typeface="Arial" panose="020B0604020202020204" pitchFamily="34" charset="0"/>
              </a:rPr>
              <a:t> </a:t>
            </a:r>
            <a:r>
              <a:rPr lang="en-US" sz="1400" i="1" kern="100" dirty="0" err="1">
                <a:effectLst/>
                <a:latin typeface="Arial" panose="020B0604020202020204" pitchFamily="34" charset="0"/>
                <a:ea typeface="Calibri" panose="020F0502020204030204" pitchFamily="34" charset="0"/>
                <a:cs typeface="Arial" panose="020B0604020202020204" pitchFamily="34" charset="0"/>
              </a:rPr>
              <a:t>europeană</a:t>
            </a:r>
            <a:r>
              <a:rPr lang="en-US" sz="1400" i="1" kern="100" dirty="0">
                <a:effectLst/>
                <a:latin typeface="Arial" panose="020B0604020202020204" pitchFamily="34" charset="0"/>
                <a:ea typeface="Calibri" panose="020F0502020204030204" pitchFamily="34" charset="0"/>
                <a:cs typeface="Arial" panose="020B0604020202020204" pitchFamily="34" charset="0"/>
              </a:rPr>
              <a:t> </a:t>
            </a:r>
            <a:r>
              <a:rPr lang="en-US" sz="1400" i="1" kern="100" dirty="0" err="1">
                <a:effectLst/>
                <a:latin typeface="Arial" panose="020B0604020202020204" pitchFamily="34" charset="0"/>
                <a:ea typeface="Calibri" panose="020F0502020204030204" pitchFamily="34" charset="0"/>
                <a:cs typeface="Arial" panose="020B0604020202020204" pitchFamily="34" charset="0"/>
              </a:rPr>
              <a:t>pentru</a:t>
            </a:r>
            <a:r>
              <a:rPr lang="en-US" sz="1400" i="1" kern="100" dirty="0">
                <a:effectLst/>
                <a:latin typeface="Arial" panose="020B0604020202020204" pitchFamily="34" charset="0"/>
                <a:ea typeface="Calibri" panose="020F0502020204030204" pitchFamily="34" charset="0"/>
                <a:cs typeface="Arial" panose="020B0604020202020204" pitchFamily="34" charset="0"/>
              </a:rPr>
              <a:t> </a:t>
            </a:r>
            <a:r>
              <a:rPr lang="en-US" sz="1400" i="1" kern="100" dirty="0" err="1">
                <a:effectLst/>
                <a:latin typeface="Arial" panose="020B0604020202020204" pitchFamily="34" charset="0"/>
                <a:ea typeface="Calibri" panose="020F0502020204030204" pitchFamily="34" charset="0"/>
                <a:cs typeface="Arial" panose="020B0604020202020204" pitchFamily="34" charset="0"/>
              </a:rPr>
              <a:t>copii</a:t>
            </a:r>
            <a:r>
              <a:rPr lang="en-US" sz="1400" i="1" kern="100" dirty="0">
                <a:latin typeface="Arial" panose="020B0604020202020204" pitchFamily="34" charset="0"/>
                <a:ea typeface="Calibri" panose="020F0502020204030204" pitchFamily="34" charset="0"/>
                <a:cs typeface="Arial" panose="020B0604020202020204" pitchFamily="34" charset="0"/>
              </a:rPr>
              <a:t>, </a:t>
            </a:r>
            <a:r>
              <a:rPr lang="en-US" sz="1400" i="1" kern="100" dirty="0" err="1">
                <a:latin typeface="Arial" panose="020B0604020202020204" pitchFamily="34" charset="0"/>
                <a:ea typeface="Calibri" panose="020F0502020204030204" pitchFamily="34" charset="0"/>
                <a:cs typeface="Arial" panose="020B0604020202020204" pitchFamily="34" charset="0"/>
              </a:rPr>
              <a:t>a</a:t>
            </a:r>
            <a:r>
              <a:rPr lang="en-US" sz="1400" i="1" dirty="0" err="1">
                <a:effectLst/>
                <a:latin typeface="Arial" panose="020B0604020202020204" pitchFamily="34" charset="0"/>
                <a:ea typeface="Calibri" panose="020F0502020204030204" pitchFamily="34" charset="0"/>
                <a:cs typeface="Arial" panose="020B0604020202020204" pitchFamily="34" charset="0"/>
              </a:rPr>
              <a:t>sociațiile</a:t>
            </a:r>
            <a:r>
              <a:rPr lang="en-US" sz="1400" i="1" dirty="0">
                <a:effectLst/>
                <a:latin typeface="Arial" panose="020B0604020202020204" pitchFamily="34" charset="0"/>
                <a:ea typeface="Calibri" panose="020F0502020204030204" pitchFamily="34" charset="0"/>
                <a:cs typeface="Arial" panose="020B0604020202020204" pitchFamily="34" charset="0"/>
              </a:rPr>
              <a:t> non-profit </a:t>
            </a:r>
            <a:r>
              <a:rPr lang="en-US" sz="1400" i="1" dirty="0" err="1">
                <a:effectLst/>
                <a:latin typeface="Arial" panose="020B0604020202020204" pitchFamily="34" charset="0"/>
                <a:ea typeface="Calibri" panose="020F0502020204030204" pitchFamily="34" charset="0"/>
                <a:cs typeface="Arial" panose="020B0604020202020204" pitchFamily="34" charset="0"/>
              </a:rPr>
              <a:t>transfrontaliere</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i="1" dirty="0" err="1">
                <a:effectLst/>
                <a:latin typeface="Arial" panose="020B0604020202020204" pitchFamily="34" charset="0"/>
                <a:ea typeface="Calibri" panose="020F0502020204030204" pitchFamily="34" charset="0"/>
                <a:cs typeface="Arial" panose="020B0604020202020204" pitchFamily="34" charset="0"/>
              </a:rPr>
              <a:t>europene</a:t>
            </a:r>
            <a:r>
              <a:rPr lang="en-US" sz="1400" i="1" dirty="0">
                <a:effectLst/>
                <a:latin typeface="Arial" panose="020B0604020202020204" pitchFamily="34" charset="0"/>
                <a:ea typeface="Calibri" panose="020F0502020204030204" pitchFamily="34" charset="0"/>
                <a:cs typeface="Arial" panose="020B0604020202020204" pitchFamily="34" charset="0"/>
              </a:rPr>
              <a:t>.</a:t>
            </a:r>
            <a:endParaRPr lang="ro-RO" sz="1400" i="1" dirty="0">
              <a:latin typeface="Arial" panose="020B0604020202020204" pitchFamily="34" charset="0"/>
              <a:cs typeface="Arial" panose="020B0604020202020204" pitchFamily="34" charset="0"/>
            </a:endParaRPr>
          </a:p>
          <a:p>
            <a:pPr marL="457200" lvl="1" indent="0">
              <a:lnSpc>
                <a:spcPct val="90000"/>
              </a:lnSpc>
              <a:buNone/>
            </a:pPr>
            <a:endParaRPr lang="ro-RO" sz="1600" i="1" dirty="0">
              <a:solidFill>
                <a:srgbClr val="000000"/>
              </a:solidFill>
              <a:latin typeface="Arial" panose="020B0604020202020204" pitchFamily="34" charset="0"/>
              <a:cs typeface="Arial" panose="020B0604020202020204" pitchFamily="34" charset="0"/>
            </a:endParaRPr>
          </a:p>
        </p:txBody>
      </p:sp>
      <p:pic>
        <p:nvPicPr>
          <p:cNvPr id="4" name="Picture 3"/>
          <p:cNvPicPr/>
          <p:nvPr/>
        </p:nvPicPr>
        <p:blipFill>
          <a:blip r:embed="rId3" cstate="print"/>
          <a:srcRect/>
          <a:stretch>
            <a:fillRect/>
          </a:stretch>
        </p:blipFill>
        <p:spPr bwMode="auto">
          <a:xfrm>
            <a:off x="539552" y="404664"/>
            <a:ext cx="885825" cy="561975"/>
          </a:xfrm>
          <a:prstGeom prst="rect">
            <a:avLst/>
          </a:prstGeom>
          <a:noFill/>
          <a:ln w="9525">
            <a:noFill/>
            <a:miter lim="800000"/>
            <a:headEnd/>
            <a:tailEnd/>
          </a:ln>
        </p:spPr>
      </p:pic>
    </p:spTree>
    <p:extLst>
      <p:ext uri="{BB962C8B-B14F-4D97-AF65-F5344CB8AC3E}">
        <p14:creationId xmlns:p14="http://schemas.microsoft.com/office/powerpoint/2010/main" val="97970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15616" y="854231"/>
            <a:ext cx="7375161" cy="1325563"/>
          </a:xfrm>
        </p:spPr>
        <p:txBody>
          <a:bodyPr>
            <a:normAutofit/>
          </a:bodyPr>
          <a:lstStyle/>
          <a:p>
            <a:r>
              <a:rPr lang="en-US" sz="3500" dirty="0" err="1">
                <a:solidFill>
                  <a:srgbClr val="FFFFFF"/>
                </a:solidFill>
                <a:latin typeface="Arial" panose="020B0604020202020204" pitchFamily="34" charset="0"/>
                <a:cs typeface="Arial" panose="020B0604020202020204" pitchFamily="34" charset="0"/>
              </a:rPr>
              <a:t>Activitatile</a:t>
            </a:r>
            <a:r>
              <a:rPr lang="en-US" sz="3500" dirty="0">
                <a:solidFill>
                  <a:srgbClr val="FFFFFF"/>
                </a:solidFill>
                <a:latin typeface="Arial" panose="020B0604020202020204" pitchFamily="34" charset="0"/>
                <a:cs typeface="Arial" panose="020B0604020202020204" pitchFamily="34" charset="0"/>
              </a:rPr>
              <a:t> mele la CESE ca </a:t>
            </a:r>
            <a:r>
              <a:rPr lang="en-US" sz="3500" dirty="0" err="1">
                <a:solidFill>
                  <a:srgbClr val="FFFFFF"/>
                </a:solidFill>
                <a:latin typeface="Arial" panose="020B0604020202020204" pitchFamily="34" charset="0"/>
                <a:cs typeface="Arial" panose="020B0604020202020204" pitchFamily="34" charset="0"/>
              </a:rPr>
              <a:t>membru</a:t>
            </a:r>
            <a:r>
              <a:rPr lang="en-US" sz="3500" dirty="0">
                <a:solidFill>
                  <a:srgbClr val="FFFFFF"/>
                </a:solidFill>
                <a:latin typeface="Arial" panose="020B0604020202020204" pitchFamily="34" charset="0"/>
                <a:cs typeface="Arial" panose="020B0604020202020204" pitchFamily="34" charset="0"/>
              </a:rPr>
              <a:t> in </a:t>
            </a:r>
            <a:r>
              <a:rPr lang="en-US" sz="3500" dirty="0" err="1">
                <a:solidFill>
                  <a:srgbClr val="FFFFFF"/>
                </a:solidFill>
                <a:latin typeface="Arial" panose="020B0604020202020204" pitchFamily="34" charset="0"/>
                <a:cs typeface="Arial" panose="020B0604020202020204" pitchFamily="34" charset="0"/>
              </a:rPr>
              <a:t>sectiuni</a:t>
            </a:r>
            <a:endParaRPr lang="en-US" sz="3500" dirty="0">
              <a:solidFill>
                <a:srgbClr val="FFFFFF"/>
              </a:solidFill>
              <a:latin typeface="Arial" panose="020B0604020202020204" pitchFamily="34" charset="0"/>
              <a:cs typeface="Arial" panose="020B0604020202020204" pitchFamily="34" charset="0"/>
            </a:endParaRPr>
          </a:p>
        </p:txBody>
      </p:sp>
      <p:pic>
        <p:nvPicPr>
          <p:cNvPr id="4" name="Picture 3"/>
          <p:cNvPicPr/>
          <p:nvPr/>
        </p:nvPicPr>
        <p:blipFill>
          <a:blip r:embed="rId3" cstate="print"/>
          <a:srcRect/>
          <a:stretch>
            <a:fillRect/>
          </a:stretch>
        </p:blipFill>
        <p:spPr bwMode="auto">
          <a:xfrm>
            <a:off x="539552" y="404664"/>
            <a:ext cx="885825" cy="561975"/>
          </a:xfrm>
          <a:prstGeom prst="rect">
            <a:avLst/>
          </a:prstGeom>
          <a:noFill/>
          <a:ln w="9525">
            <a:noFill/>
            <a:miter lim="800000"/>
            <a:headEnd/>
            <a:tailEnd/>
          </a:ln>
        </p:spPr>
      </p:pic>
      <p:sp>
        <p:nvSpPr>
          <p:cNvPr id="14" name="Content Placeholder 2">
            <a:extLst>
              <a:ext uri="{FF2B5EF4-FFF2-40B4-BE49-F238E27FC236}">
                <a16:creationId xmlns:a16="http://schemas.microsoft.com/office/drawing/2014/main" id="{222C687B-09FE-493D-8A70-D55A83B2E302}"/>
              </a:ext>
            </a:extLst>
          </p:cNvPr>
          <p:cNvSpPr>
            <a:spLocks noGrp="1"/>
          </p:cNvSpPr>
          <p:nvPr>
            <p:ph idx="1"/>
          </p:nvPr>
        </p:nvSpPr>
        <p:spPr>
          <a:xfrm>
            <a:off x="395536" y="2306610"/>
            <a:ext cx="8229600" cy="4146726"/>
          </a:xfrm>
        </p:spPr>
        <p:txBody>
          <a:bodyPr>
            <a:normAutofit/>
          </a:bodyPr>
          <a:lstStyle/>
          <a:p>
            <a:pPr marL="0" indent="0">
              <a:buNone/>
            </a:pPr>
            <a:endParaRPr lang="ro-RO" sz="1800" b="1" dirty="0">
              <a:latin typeface="Arial" panose="020B0604020202020204" pitchFamily="34" charset="0"/>
              <a:cs typeface="Arial" panose="020B0604020202020204" pitchFamily="34" charset="0"/>
            </a:endParaRPr>
          </a:p>
          <a:p>
            <a:pPr marL="0" indent="0">
              <a:buNone/>
            </a:pPr>
            <a:r>
              <a:rPr lang="ro-RO" sz="1800" b="1" dirty="0">
                <a:latin typeface="Arial" panose="020B0604020202020204" pitchFamily="34" charset="0"/>
                <a:cs typeface="Arial" panose="020B0604020202020204" pitchFamily="34" charset="0"/>
              </a:rPr>
              <a:t>Sunt membru activ al:</a:t>
            </a:r>
            <a:endParaRPr lang="ro-RO" sz="1600" b="1" dirty="0">
              <a:latin typeface="Arial" panose="020B0604020202020204" pitchFamily="34" charset="0"/>
              <a:cs typeface="Arial" panose="020B0604020202020204" pitchFamily="34" charset="0"/>
            </a:endParaRPr>
          </a:p>
          <a:p>
            <a:pPr marL="0" indent="0">
              <a:buNone/>
            </a:pPr>
            <a:r>
              <a:rPr lang="ro-RO" sz="1600" b="1" dirty="0">
                <a:latin typeface="Arial" panose="020B0604020202020204" pitchFamily="34" charset="0"/>
                <a:cs typeface="Arial" panose="020B0604020202020204" pitchFamily="34" charset="0"/>
              </a:rPr>
              <a:t> </a:t>
            </a:r>
          </a:p>
          <a:p>
            <a:r>
              <a:rPr lang="ro-RO" sz="1600" b="1" dirty="0">
                <a:latin typeface="Arial" panose="020B0604020202020204" pitchFamily="34" charset="0"/>
                <a:cs typeface="Arial" panose="020B0604020202020204" pitchFamily="34" charset="0"/>
              </a:rPr>
              <a:t>SOC</a:t>
            </a:r>
            <a:r>
              <a:rPr lang="ro-RO"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Secţiunea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Ocuparea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Forţei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Muncă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Afaceri</a:t>
            </a:r>
            <a:r>
              <a:rPr lang="en-US" sz="1600" dirty="0">
                <a:latin typeface="Arial" panose="020B0604020202020204" pitchFamily="34" charset="0"/>
                <a:cs typeface="Arial" panose="020B0604020202020204" pitchFamily="34" charset="0"/>
              </a:rPr>
              <a:t> Sociale </a:t>
            </a:r>
            <a:r>
              <a:rPr lang="en-US" sz="1600" dirty="0" err="1">
                <a:latin typeface="Arial" panose="020B0604020202020204" pitchFamily="34" charset="0"/>
                <a:cs typeface="Arial" panose="020B0604020202020204" pitchFamily="34" charset="0"/>
              </a:rPr>
              <a:t>Şi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Cetăţeni</a:t>
            </a:r>
            <a:endParaRPr lang="en-US" sz="1600" dirty="0">
              <a:latin typeface="Arial" panose="020B0604020202020204" pitchFamily="34" charset="0"/>
              <a:cs typeface="Arial" panose="020B0604020202020204" pitchFamily="34" charset="0"/>
            </a:endParaRPr>
          </a:p>
          <a:p>
            <a:endParaRPr lang="ro-RO"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Vicepresedinte</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sectiunii</a:t>
            </a:r>
            <a:r>
              <a:rPr lang="en-US" sz="1600" dirty="0">
                <a:latin typeface="Arial" panose="020B0604020202020204" pitchFamily="34" charset="0"/>
                <a:cs typeface="Arial" panose="020B0604020202020204" pitchFamily="34" charset="0"/>
              </a:rPr>
              <a:t> </a:t>
            </a:r>
            <a:r>
              <a:rPr lang="ro-RO" sz="1600" b="1" dirty="0">
                <a:latin typeface="Arial" panose="020B0604020202020204" pitchFamily="34" charset="0"/>
                <a:cs typeface="Arial" panose="020B0604020202020204" pitchFamily="34" charset="0"/>
              </a:rPr>
              <a:t>REX</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Secţiunea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pentru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Relatii</a:t>
            </a:r>
            <a:r>
              <a:rPr lang="en-US" sz="1600" dirty="0">
                <a:latin typeface="Arial" panose="020B0604020202020204" pitchFamily="34" charset="0"/>
                <a:cs typeface="Arial" panose="020B0604020202020204" pitchFamily="34" charset="0"/>
              </a:rPr>
              <a:t> Externe</a:t>
            </a:r>
          </a:p>
          <a:p>
            <a:endParaRPr lang="en-US" sz="1600" dirty="0">
              <a:latin typeface="Arial" panose="020B0604020202020204" pitchFamily="34" charset="0"/>
              <a:cs typeface="Arial" panose="020B0604020202020204" pitchFamily="34" charset="0"/>
            </a:endParaRPr>
          </a:p>
          <a:p>
            <a:r>
              <a:rPr lang="ro-RO" sz="1600" dirty="0">
                <a:latin typeface="Arial" panose="020B0604020202020204" pitchFamily="34" charset="0"/>
                <a:cs typeface="Arial" panose="020B0604020202020204" pitchFamily="34" charset="0"/>
                <a:hlinkClick r:id="rId4"/>
              </a:rPr>
              <a:t>Categoria „Viață asociativă” a CESE</a:t>
            </a:r>
            <a:endParaRPr lang="en-US" sz="1600" dirty="0">
              <a:latin typeface="Arial" panose="020B0604020202020204" pitchFamily="34" charset="0"/>
              <a:cs typeface="Arial" panose="020B0604020202020204" pitchFamily="34" charset="0"/>
            </a:endParaRPr>
          </a:p>
          <a:p>
            <a:endParaRPr lang="ro-RO"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Presedinte</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Membru</a:t>
            </a:r>
            <a:r>
              <a:rPr lang="en-US" sz="1600" dirty="0">
                <a:latin typeface="Arial" panose="020B0604020202020204" pitchFamily="34" charset="0"/>
                <a:cs typeface="Arial" panose="020B0604020202020204" pitchFamily="34" charset="0"/>
              </a:rPr>
              <a:t> al </a:t>
            </a:r>
            <a:r>
              <a:rPr lang="ro-RO" sz="1600" b="1" dirty="0">
                <a:latin typeface="Arial" panose="020B0604020202020204" pitchFamily="34" charset="0"/>
                <a:cs typeface="Arial" panose="020B0604020202020204" pitchFamily="34" charset="0"/>
              </a:rPr>
              <a:t>Comitetul</a:t>
            </a:r>
            <a:r>
              <a:rPr lang="en-US" sz="1600" b="1" dirty="0" err="1">
                <a:latin typeface="Arial" panose="020B0604020202020204" pitchFamily="34" charset="0"/>
                <a:cs typeface="Arial" panose="020B0604020202020204" pitchFamily="34" charset="0"/>
              </a:rPr>
              <a:t>ui</a:t>
            </a:r>
            <a:r>
              <a:rPr lang="ro-RO" sz="1600" b="1" dirty="0">
                <a:latin typeface="Arial" panose="020B0604020202020204" pitchFamily="34" charset="0"/>
                <a:cs typeface="Arial" panose="020B0604020202020204" pitchFamily="34" charset="0"/>
              </a:rPr>
              <a:t> pentru Balcanii de Vest </a:t>
            </a:r>
          </a:p>
          <a:p>
            <a:pPr marL="0" indent="0">
              <a:buNone/>
            </a:pPr>
            <a:endParaRPr lang="en-US" sz="1800" dirty="0">
              <a:latin typeface="Arial" panose="020B0604020202020204" pitchFamily="34" charset="0"/>
              <a:cs typeface="Arial" panose="020B0604020202020204" pitchFamily="34" charset="0"/>
            </a:endParaRPr>
          </a:p>
          <a:p>
            <a:endParaRPr lang="ro-R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42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6132BB-74B8-DBF7-050E-A7467BEEA0D1}"/>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30C6689F-D8AE-3485-835C-0494352CB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B333C985-E6DD-40D9-8D4C-E644F7E8E0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47FA479-32A0-BF2B-059D-9E23A22D1E8D}"/>
              </a:ext>
            </a:extLst>
          </p:cNvPr>
          <p:cNvSpPr>
            <a:spLocks noGrp="1"/>
          </p:cNvSpPr>
          <p:nvPr>
            <p:ph type="title"/>
          </p:nvPr>
        </p:nvSpPr>
        <p:spPr>
          <a:xfrm>
            <a:off x="1115616" y="854231"/>
            <a:ext cx="7375161" cy="1325563"/>
          </a:xfrm>
        </p:spPr>
        <p:txBody>
          <a:bodyPr>
            <a:normAutofit/>
          </a:bodyPr>
          <a:lstStyle/>
          <a:p>
            <a:r>
              <a:rPr lang="en-US" sz="3500" dirty="0" err="1">
                <a:solidFill>
                  <a:srgbClr val="FFFFFF"/>
                </a:solidFill>
                <a:latin typeface="Arial" panose="020B0604020202020204" pitchFamily="34" charset="0"/>
                <a:cs typeface="Arial" panose="020B0604020202020204" pitchFamily="34" charset="0"/>
              </a:rPr>
              <a:t>Avizele</a:t>
            </a:r>
            <a:r>
              <a:rPr lang="en-US" sz="3500" dirty="0">
                <a:solidFill>
                  <a:srgbClr val="FFFFFF"/>
                </a:solidFill>
                <a:latin typeface="Arial" panose="020B0604020202020204" pitchFamily="34" charset="0"/>
                <a:cs typeface="Arial" panose="020B0604020202020204" pitchFamily="34" charset="0"/>
              </a:rPr>
              <a:t>/</a:t>
            </a:r>
            <a:r>
              <a:rPr lang="en-US" sz="3500" dirty="0" err="1">
                <a:solidFill>
                  <a:srgbClr val="FFFFFF"/>
                </a:solidFill>
                <a:latin typeface="Arial" panose="020B0604020202020204" pitchFamily="34" charset="0"/>
                <a:cs typeface="Arial" panose="020B0604020202020204" pitchFamily="34" charset="0"/>
              </a:rPr>
              <a:t>opiniile</a:t>
            </a:r>
            <a:r>
              <a:rPr lang="en-US" sz="3500" dirty="0">
                <a:solidFill>
                  <a:srgbClr val="FFFFFF"/>
                </a:solidFill>
                <a:latin typeface="Arial" panose="020B0604020202020204" pitchFamily="34" charset="0"/>
                <a:cs typeface="Arial" panose="020B0604020202020204" pitchFamily="34" charset="0"/>
              </a:rPr>
              <a:t> </a:t>
            </a:r>
            <a:r>
              <a:rPr lang="en-US" sz="3500" dirty="0" err="1">
                <a:solidFill>
                  <a:srgbClr val="FFFFFF"/>
                </a:solidFill>
                <a:latin typeface="Arial" panose="020B0604020202020204" pitchFamily="34" charset="0"/>
                <a:cs typeface="Arial" panose="020B0604020202020204" pitchFamily="34" charset="0"/>
              </a:rPr>
              <a:t>redactate</a:t>
            </a:r>
            <a:r>
              <a:rPr lang="en-US" sz="3500" dirty="0">
                <a:solidFill>
                  <a:srgbClr val="FFFFFF"/>
                </a:solidFill>
                <a:latin typeface="Arial" panose="020B0604020202020204" pitchFamily="34" charset="0"/>
                <a:cs typeface="Arial" panose="020B0604020202020204" pitchFamily="34" charset="0"/>
              </a:rPr>
              <a:t> in </a:t>
            </a:r>
            <a:r>
              <a:rPr lang="en-US" sz="3500" dirty="0" err="1">
                <a:solidFill>
                  <a:srgbClr val="FFFFFF"/>
                </a:solidFill>
                <a:latin typeface="Arial" panose="020B0604020202020204" pitchFamily="34" charset="0"/>
                <a:cs typeface="Arial" panose="020B0604020202020204" pitchFamily="34" charset="0"/>
              </a:rPr>
              <a:t>calitate</a:t>
            </a:r>
            <a:r>
              <a:rPr lang="en-US" sz="3500" dirty="0">
                <a:solidFill>
                  <a:srgbClr val="FFFFFF"/>
                </a:solidFill>
                <a:latin typeface="Arial" panose="020B0604020202020204" pitchFamily="34" charset="0"/>
                <a:cs typeface="Arial" panose="020B0604020202020204" pitchFamily="34" charset="0"/>
              </a:rPr>
              <a:t> de RAPORTOR</a:t>
            </a:r>
          </a:p>
        </p:txBody>
      </p:sp>
      <p:pic>
        <p:nvPicPr>
          <p:cNvPr id="4" name="Picture 3">
            <a:extLst>
              <a:ext uri="{FF2B5EF4-FFF2-40B4-BE49-F238E27FC236}">
                <a16:creationId xmlns:a16="http://schemas.microsoft.com/office/drawing/2014/main" id="{093A48A5-553C-568B-AE50-B179EE1391EF}"/>
              </a:ext>
            </a:extLst>
          </p:cNvPr>
          <p:cNvPicPr/>
          <p:nvPr/>
        </p:nvPicPr>
        <p:blipFill>
          <a:blip r:embed="rId4" cstate="print"/>
          <a:srcRect/>
          <a:stretch>
            <a:fillRect/>
          </a:stretch>
        </p:blipFill>
        <p:spPr bwMode="auto">
          <a:xfrm>
            <a:off x="539552" y="404664"/>
            <a:ext cx="885825" cy="561975"/>
          </a:xfrm>
          <a:prstGeom prst="rect">
            <a:avLst/>
          </a:prstGeom>
          <a:noFill/>
          <a:ln w="9525">
            <a:noFill/>
            <a:miter lim="800000"/>
            <a:headEnd/>
            <a:tailEnd/>
          </a:ln>
        </p:spPr>
      </p:pic>
      <p:sp>
        <p:nvSpPr>
          <p:cNvPr id="6" name="Content Placeholder 7">
            <a:extLst>
              <a:ext uri="{FF2B5EF4-FFF2-40B4-BE49-F238E27FC236}">
                <a16:creationId xmlns:a16="http://schemas.microsoft.com/office/drawing/2014/main" id="{E20A26C0-8CE5-1497-0FB4-E89D99648610}"/>
              </a:ext>
            </a:extLst>
          </p:cNvPr>
          <p:cNvSpPr>
            <a:spLocks noGrp="1"/>
          </p:cNvSpPr>
          <p:nvPr>
            <p:ph idx="1"/>
          </p:nvPr>
        </p:nvSpPr>
        <p:spPr>
          <a:xfrm>
            <a:off x="467545" y="2564904"/>
            <a:ext cx="8610371" cy="4293096"/>
          </a:xfrm>
        </p:spPr>
        <p:txBody>
          <a:bodyPr>
            <a:normAutofit fontScale="70000" lnSpcReduction="20000"/>
          </a:bodyPr>
          <a:lstStyle/>
          <a:p>
            <a:pPr marL="0" marR="0">
              <a:lnSpc>
                <a:spcPct val="115000"/>
              </a:lnSpc>
              <a:spcAft>
                <a:spcPts val="1000"/>
              </a:spcAft>
            </a:pPr>
            <a:r>
              <a:rPr lang="ro-RO"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REX/553 </a:t>
            </a: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Politica de tineret în Balcanii de Vest, ca parte a Agendei de inovare pentru Balcanii de Vest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6075" marR="0" indent="-346075">
              <a:lnSpc>
                <a:spcPct val="115000"/>
              </a:lnSpc>
              <a:spcAft>
                <a:spcPts val="1000"/>
              </a:spcAft>
            </a:pPr>
            <a:r>
              <a:rPr lang="ro-RO"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SOC/697 </a:t>
            </a: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Comunicare privind Strategia privind viitorul spațiului Schengen și modificarea Regulamentului de instituire a mecanismului de evaluare Schengen</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ro-RO"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REX/581 </a:t>
            </a: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Noul plan de creștere și Mecanismul de reformă și creștere pentru Balcanii de Vest</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ro-RO"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REX/582 </a:t>
            </a: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Revizuirea mecanismului UE de suspendare a exceptării de la obligativitatea vizelor</a:t>
            </a:r>
            <a:r>
              <a:rPr lang="ro-RO" sz="1800" kern="1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SOC/667 O Uniune a egalității: Strategia privind egalitatea pentru persoanele LGBTIQ 2020-2025</a:t>
            </a:r>
            <a:r>
              <a:rPr lang="pt-PT" sz="1800" kern="1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SOC/736 Digitalizarea procedurii în materie de vize</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SOC/738 Recuperarea și confiscarea activelor</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2"/>
              </a:rPr>
              <a:t>TEN/721 Combaterea abuzului sexual asupra copiilor în mediul online</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3"/>
              </a:rPr>
              <a:t>REX/598 - Importanța instituționalizării dialogului civic și social în țările candidate și partenere la UE</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46075" indent="-346075">
              <a:lnSpc>
                <a:spcPct val="115000"/>
              </a:lnSpc>
              <a:spcAft>
                <a:spcPts val="1000"/>
              </a:spcAft>
            </a:pPr>
            <a:r>
              <a:rPr lang="pt-PT" sz="1900" u="sng" kern="100" dirty="0">
                <a:solidFill>
                  <a:srgbClr val="0000FF"/>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REX/533 Consolidarea procesului de aderare – O perspectivă credibilă de aderare la UE pentru Balcanii de Vest</a:t>
            </a:r>
            <a:endParaRPr lang="en-US" sz="1900" u="sng" kern="100" dirty="0">
              <a:solidFill>
                <a:srgbClr val="0000FF"/>
              </a:solidFill>
              <a:latin typeface="Arial" panose="020B0604020202020204" pitchFamily="34" charset="0"/>
              <a:cs typeface="Arial" panose="020B0604020202020204" pitchFamily="34" charset="0"/>
            </a:endParaRPr>
          </a:p>
          <a:p>
            <a:pPr marL="0" marR="0">
              <a:lnSpc>
                <a:spcPct val="115000"/>
              </a:lnSpc>
              <a:spcAft>
                <a:spcPts val="1000"/>
              </a:spcAft>
            </a:pPr>
            <a:r>
              <a:rPr lang="pt-PT" sz="18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5"/>
              </a:rPr>
              <a:t>REX/591 Pregătirea UE pentru aderarea  Balcanilor de Vest</a:t>
            </a:r>
            <a:r>
              <a:rPr lang="pt-PT" sz="1800" kern="1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903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A7BE08-FE6B-1A90-6559-3D02EBDBA624}"/>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49D91862-EEF4-97FC-A138-6F1871C2E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957D55C-4B28-7E00-AF25-4E96BCBD5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E375889-2C48-4FF0-BF9D-A18A4D5CF3D9}"/>
              </a:ext>
            </a:extLst>
          </p:cNvPr>
          <p:cNvSpPr>
            <a:spLocks noGrp="1"/>
          </p:cNvSpPr>
          <p:nvPr>
            <p:ph type="title"/>
          </p:nvPr>
        </p:nvSpPr>
        <p:spPr>
          <a:xfrm>
            <a:off x="1115616" y="854231"/>
            <a:ext cx="7375161" cy="1325563"/>
          </a:xfrm>
        </p:spPr>
        <p:txBody>
          <a:bodyPr>
            <a:normAutofit fontScale="90000"/>
          </a:bodyPr>
          <a:lstStyle/>
          <a:p>
            <a:r>
              <a:rPr lang="en-US" sz="3500" dirty="0">
                <a:solidFill>
                  <a:srgbClr val="FFFFFF"/>
                </a:solidFill>
                <a:latin typeface="Arial" panose="020B0604020202020204" pitchFamily="34" charset="0"/>
                <a:cs typeface="Arial" panose="020B0604020202020204" pitchFamily="34" charset="0"/>
              </a:rPr>
              <a:t>PRESEDINTE al </a:t>
            </a:r>
            <a:r>
              <a:rPr lang="en-US" sz="3500" dirty="0" err="1">
                <a:solidFill>
                  <a:srgbClr val="FFFFFF"/>
                </a:solidFill>
                <a:latin typeface="Arial" panose="020B0604020202020204" pitchFamily="34" charset="0"/>
                <a:cs typeface="Arial" panose="020B0604020202020204" pitchFamily="34" charset="0"/>
              </a:rPr>
              <a:t>grupurilor</a:t>
            </a:r>
            <a:r>
              <a:rPr lang="en-US" sz="3500" dirty="0">
                <a:solidFill>
                  <a:srgbClr val="FFFFFF"/>
                </a:solidFill>
                <a:latin typeface="Arial" panose="020B0604020202020204" pitchFamily="34" charset="0"/>
                <a:cs typeface="Arial" panose="020B0604020202020204" pitchFamily="34" charset="0"/>
              </a:rPr>
              <a:t> de </a:t>
            </a:r>
            <a:r>
              <a:rPr lang="en-US" sz="3500" dirty="0" err="1">
                <a:solidFill>
                  <a:srgbClr val="FFFFFF"/>
                </a:solidFill>
                <a:latin typeface="Arial" panose="020B0604020202020204" pitchFamily="34" charset="0"/>
                <a:cs typeface="Arial" panose="020B0604020202020204" pitchFamily="34" charset="0"/>
              </a:rPr>
              <a:t>studiu</a:t>
            </a:r>
            <a:r>
              <a:rPr lang="en-US" sz="3500" dirty="0">
                <a:solidFill>
                  <a:srgbClr val="FFFFFF"/>
                </a:solidFill>
                <a:latin typeface="Arial" panose="020B0604020202020204" pitchFamily="34" charset="0"/>
                <a:cs typeface="Arial" panose="020B0604020202020204" pitchFamily="34" charset="0"/>
              </a:rPr>
              <a:t> </a:t>
            </a:r>
            <a:r>
              <a:rPr lang="en-US" sz="3500" dirty="0" err="1">
                <a:solidFill>
                  <a:srgbClr val="FFFFFF"/>
                </a:solidFill>
                <a:latin typeface="Arial" panose="020B0604020202020204" pitchFamily="34" charset="0"/>
                <a:cs typeface="Arial" panose="020B0604020202020204" pitchFamily="34" charset="0"/>
              </a:rPr>
              <a:t>pentru</a:t>
            </a:r>
            <a:r>
              <a:rPr lang="en-US" sz="3500" dirty="0">
                <a:solidFill>
                  <a:srgbClr val="FFFFFF"/>
                </a:solidFill>
                <a:latin typeface="Arial" panose="020B0604020202020204" pitchFamily="34" charset="0"/>
                <a:cs typeface="Arial" panose="020B0604020202020204" pitchFamily="34" charset="0"/>
              </a:rPr>
              <a:t> </a:t>
            </a:r>
            <a:r>
              <a:rPr lang="en-US" sz="3500" dirty="0" err="1">
                <a:solidFill>
                  <a:srgbClr val="FFFFFF"/>
                </a:solidFill>
                <a:latin typeface="Arial" panose="020B0604020202020204" pitchFamily="34" charset="0"/>
                <a:cs typeface="Arial" panose="020B0604020202020204" pitchFamily="34" charset="0"/>
              </a:rPr>
              <a:t>redactarea</a:t>
            </a:r>
            <a:r>
              <a:rPr lang="en-US" sz="3500" dirty="0">
                <a:solidFill>
                  <a:srgbClr val="FFFFFF"/>
                </a:solidFill>
                <a:latin typeface="Arial" panose="020B0604020202020204" pitchFamily="34" charset="0"/>
                <a:cs typeface="Arial" panose="020B0604020202020204" pitchFamily="34" charset="0"/>
              </a:rPr>
              <a:t> </a:t>
            </a:r>
            <a:r>
              <a:rPr lang="en-US" sz="3500" dirty="0" err="1">
                <a:solidFill>
                  <a:srgbClr val="FFFFFF"/>
                </a:solidFill>
                <a:latin typeface="Arial" panose="020B0604020202020204" pitchFamily="34" charset="0"/>
                <a:cs typeface="Arial" panose="020B0604020202020204" pitchFamily="34" charset="0"/>
              </a:rPr>
              <a:t>avizelor</a:t>
            </a:r>
            <a:r>
              <a:rPr lang="en-US" sz="3500" dirty="0">
                <a:solidFill>
                  <a:srgbClr val="FFFFFF"/>
                </a:solidFill>
                <a:latin typeface="Arial" panose="020B0604020202020204" pitchFamily="34" charset="0"/>
                <a:cs typeface="Arial" panose="020B0604020202020204" pitchFamily="34" charset="0"/>
              </a:rPr>
              <a:t>/</a:t>
            </a:r>
            <a:r>
              <a:rPr lang="en-US" sz="3500" dirty="0" err="1">
                <a:solidFill>
                  <a:srgbClr val="FFFFFF"/>
                </a:solidFill>
                <a:latin typeface="Arial" panose="020B0604020202020204" pitchFamily="34" charset="0"/>
                <a:cs typeface="Arial" panose="020B0604020202020204" pitchFamily="34" charset="0"/>
              </a:rPr>
              <a:t>opiniilor</a:t>
            </a:r>
            <a:r>
              <a:rPr lang="en-US" sz="3500" dirty="0">
                <a:solidFill>
                  <a:srgbClr val="FFFFFF"/>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E45F8EBC-1305-F374-1403-619942C72267}"/>
              </a:ext>
            </a:extLst>
          </p:cNvPr>
          <p:cNvPicPr/>
          <p:nvPr/>
        </p:nvPicPr>
        <p:blipFill>
          <a:blip r:embed="rId4" cstate="print"/>
          <a:srcRect/>
          <a:stretch>
            <a:fillRect/>
          </a:stretch>
        </p:blipFill>
        <p:spPr bwMode="auto">
          <a:xfrm>
            <a:off x="539552" y="404664"/>
            <a:ext cx="885825" cy="561975"/>
          </a:xfrm>
          <a:prstGeom prst="rect">
            <a:avLst/>
          </a:prstGeom>
          <a:noFill/>
          <a:ln w="9525">
            <a:noFill/>
            <a:miter lim="800000"/>
            <a:headEnd/>
            <a:tailEnd/>
          </a:ln>
        </p:spPr>
      </p:pic>
      <p:sp>
        <p:nvSpPr>
          <p:cNvPr id="7" name="Content Placeholder 7">
            <a:extLst>
              <a:ext uri="{FF2B5EF4-FFF2-40B4-BE49-F238E27FC236}">
                <a16:creationId xmlns:a16="http://schemas.microsoft.com/office/drawing/2014/main" id="{FFE6A4FA-CBBD-A7C2-6EA7-E3004836F558}"/>
              </a:ext>
            </a:extLst>
          </p:cNvPr>
          <p:cNvSpPr>
            <a:spLocks noGrp="1"/>
          </p:cNvSpPr>
          <p:nvPr>
            <p:ph idx="1"/>
          </p:nvPr>
        </p:nvSpPr>
        <p:spPr>
          <a:xfrm>
            <a:off x="580103" y="2924944"/>
            <a:ext cx="8229600" cy="3373835"/>
          </a:xfrm>
        </p:spPr>
        <p:txBody>
          <a:bodyPr>
            <a:normAutofit/>
          </a:bodyPr>
          <a:lstStyle/>
          <a:p>
            <a:pPr marL="0" marR="0">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SOC/727 Munca decentă la nivel mondial</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SOC/767 Consolidarea puterii de negociere colectivă în întreaga Uniune Europeană</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SOC/693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Combaterea</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traficului</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de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persoane</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SOC/660 Provocările în materie de telemuncă</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REX/547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Inițiativa</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 „Global gateway”</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346075" marR="0" indent="-346075">
              <a:lnSpc>
                <a:spcPct val="115000"/>
              </a:lnSpc>
              <a:spcAft>
                <a:spcPts val="1000"/>
              </a:spcAft>
            </a:pPr>
            <a:r>
              <a:rPr lang="ro-RO"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REX/528 Contribuția societății civile la Agenda verde  și la dezvoltarea durabilă a Balcanilor de Vest în cadrul procesului de aderare la UE</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444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9A4218-2910-9F32-01B9-167EF63D9E07}"/>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94C9E076-9C30-091A-E0D8-A3772C610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C484BEF3-0EDE-5B6E-011D-9B48DE501B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A235BA4-A6F7-ACEE-6169-4C110AF60468}"/>
              </a:ext>
            </a:extLst>
          </p:cNvPr>
          <p:cNvSpPr>
            <a:spLocks noGrp="1"/>
          </p:cNvSpPr>
          <p:nvPr>
            <p:ph type="title"/>
          </p:nvPr>
        </p:nvSpPr>
        <p:spPr>
          <a:xfrm>
            <a:off x="1115616" y="854231"/>
            <a:ext cx="7375161" cy="1325563"/>
          </a:xfrm>
        </p:spPr>
        <p:txBody>
          <a:bodyPr>
            <a:normAutofit fontScale="90000"/>
          </a:bodyPr>
          <a:lstStyle/>
          <a:p>
            <a:r>
              <a:rPr lang="en-GB" sz="3600" b="1" dirty="0" err="1">
                <a:solidFill>
                  <a:schemeClr val="bg1"/>
                </a:solidFill>
                <a:latin typeface="Arial" panose="020B0604020202020204" pitchFamily="34" charset="0"/>
                <a:cs typeface="Arial" panose="020B0604020202020204" pitchFamily="34" charset="0"/>
              </a:rPr>
              <a:t>Avize</a:t>
            </a:r>
            <a:r>
              <a:rPr lang="en-GB" sz="3600" b="1" dirty="0">
                <a:solidFill>
                  <a:schemeClr val="bg1"/>
                </a:solidFill>
                <a:latin typeface="Arial" panose="020B0604020202020204" pitchFamily="34" charset="0"/>
                <a:cs typeface="Arial" panose="020B0604020202020204" pitchFamily="34" charset="0"/>
              </a:rPr>
              <a:t> </a:t>
            </a:r>
            <a:r>
              <a:rPr lang="en-GB" sz="3600" b="1" dirty="0" err="1">
                <a:solidFill>
                  <a:schemeClr val="bg1"/>
                </a:solidFill>
                <a:latin typeface="Arial" panose="020B0604020202020204" pitchFamily="34" charset="0"/>
                <a:cs typeface="Arial" panose="020B0604020202020204" pitchFamily="34" charset="0"/>
              </a:rPr>
              <a:t>aflate</a:t>
            </a:r>
            <a:r>
              <a:rPr lang="en-GB" sz="3600" b="1" dirty="0">
                <a:solidFill>
                  <a:schemeClr val="bg1"/>
                </a:solidFill>
                <a:latin typeface="Arial" panose="020B0604020202020204" pitchFamily="34" charset="0"/>
                <a:cs typeface="Arial" panose="020B0604020202020204" pitchFamily="34" charset="0"/>
              </a:rPr>
              <a:t> in </a:t>
            </a:r>
            <a:r>
              <a:rPr lang="en-GB" sz="3600" b="1" dirty="0" err="1">
                <a:solidFill>
                  <a:schemeClr val="bg1"/>
                </a:solidFill>
                <a:latin typeface="Arial" panose="020B0604020202020204" pitchFamily="34" charset="0"/>
                <a:cs typeface="Arial" panose="020B0604020202020204" pitchFamily="34" charset="0"/>
              </a:rPr>
              <a:t>lucru</a:t>
            </a:r>
            <a:r>
              <a:rPr lang="en-GB" sz="3600" b="1" dirty="0">
                <a:solidFill>
                  <a:schemeClr val="bg1"/>
                </a:solidFill>
                <a:latin typeface="Arial" panose="020B0604020202020204" pitchFamily="34" charset="0"/>
                <a:cs typeface="Arial" panose="020B0604020202020204" pitchFamily="34" charset="0"/>
              </a:rPr>
              <a:t>, </a:t>
            </a:r>
            <a:r>
              <a:rPr lang="en-GB" sz="3600" b="1" dirty="0" err="1">
                <a:solidFill>
                  <a:schemeClr val="bg1"/>
                </a:solidFill>
                <a:latin typeface="Arial" panose="020B0604020202020204" pitchFamily="34" charset="0"/>
                <a:cs typeface="Arial" panose="020B0604020202020204" pitchFamily="34" charset="0"/>
              </a:rPr>
              <a:t>pentru</a:t>
            </a:r>
            <a:r>
              <a:rPr lang="en-GB" sz="3600" b="1" dirty="0">
                <a:solidFill>
                  <a:schemeClr val="bg1"/>
                </a:solidFill>
                <a:latin typeface="Arial" panose="020B0604020202020204" pitchFamily="34" charset="0"/>
                <a:cs typeface="Arial" panose="020B0604020202020204" pitchFamily="34" charset="0"/>
              </a:rPr>
              <a:t> care sunt </a:t>
            </a:r>
            <a:r>
              <a:rPr lang="en-GB" sz="3600" b="1" dirty="0" err="1">
                <a:solidFill>
                  <a:schemeClr val="bg1"/>
                </a:solidFill>
                <a:latin typeface="Arial" panose="020B0604020202020204" pitchFamily="34" charset="0"/>
                <a:cs typeface="Arial" panose="020B0604020202020204" pitchFamily="34" charset="0"/>
              </a:rPr>
              <a:t>responsabil</a:t>
            </a:r>
            <a:br>
              <a:rPr lang="en-US" sz="3600" b="1" dirty="0">
                <a:latin typeface="Arial" panose="020B0604020202020204" pitchFamily="34" charset="0"/>
                <a:cs typeface="Arial" panose="020B0604020202020204" pitchFamily="34" charset="0"/>
              </a:rPr>
            </a:br>
            <a:endParaRPr lang="en-US" sz="35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7582E7C-91A0-95D8-6887-D73F47D46568}"/>
              </a:ext>
            </a:extLst>
          </p:cNvPr>
          <p:cNvPicPr/>
          <p:nvPr/>
        </p:nvPicPr>
        <p:blipFill>
          <a:blip r:embed="rId4" cstate="print"/>
          <a:srcRect/>
          <a:stretch>
            <a:fillRect/>
          </a:stretch>
        </p:blipFill>
        <p:spPr bwMode="auto">
          <a:xfrm>
            <a:off x="539552" y="404664"/>
            <a:ext cx="885825" cy="561975"/>
          </a:xfrm>
          <a:prstGeom prst="rect">
            <a:avLst/>
          </a:prstGeom>
          <a:noFill/>
          <a:ln w="9525">
            <a:noFill/>
            <a:miter lim="800000"/>
            <a:headEnd/>
            <a:tailEnd/>
          </a:ln>
        </p:spPr>
      </p:pic>
      <p:sp>
        <p:nvSpPr>
          <p:cNvPr id="6" name="Content Placeholder 7">
            <a:extLst>
              <a:ext uri="{FF2B5EF4-FFF2-40B4-BE49-F238E27FC236}">
                <a16:creationId xmlns:a16="http://schemas.microsoft.com/office/drawing/2014/main" id="{EBB7151E-6161-757E-D550-D891EC38092B}"/>
              </a:ext>
            </a:extLst>
          </p:cNvPr>
          <p:cNvSpPr>
            <a:spLocks noGrp="1"/>
          </p:cNvSpPr>
          <p:nvPr>
            <p:ph idx="1"/>
          </p:nvPr>
        </p:nvSpPr>
        <p:spPr>
          <a:xfrm>
            <a:off x="580103" y="2629361"/>
            <a:ext cx="8229600" cy="3669418"/>
          </a:xfrm>
        </p:spPr>
        <p:txBody>
          <a:bodyPr>
            <a:normAutofit/>
          </a:bodyPr>
          <a:lstStyle/>
          <a:p>
            <a:pPr marL="0" marR="0" indent="0">
              <a:lnSpc>
                <a:spcPct val="115000"/>
              </a:lnSpc>
              <a:spcAft>
                <a:spcPts val="1000"/>
              </a:spcAft>
              <a:buNone/>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REX/595 – Planul de creștere pentru Moldova</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SOC/812 - Crize și fenomene de criză în Europa modernă și societatea civilă</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r>
              <a:rPr lang="pt-PT" sz="1400" kern="100" dirty="0">
                <a:effectLst/>
                <a:latin typeface="Arial" panose="020B0604020202020204" pitchFamily="34" charset="0"/>
                <a:ea typeface="Calibri" panose="020F0502020204030204" pitchFamily="34" charset="0"/>
                <a:cs typeface="Arial" panose="020B0604020202020204" pitchFamily="34" charset="0"/>
              </a:rPr>
              <a:t>SOC/835 - Consolidarea capacității UE de a proteja democrațiile europene</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Aft>
                <a:spcPts val="1000"/>
              </a:spcAft>
            </a:pP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291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9129" y="830226"/>
            <a:ext cx="8265511" cy="1325563"/>
          </a:xfrm>
        </p:spPr>
        <p:txBody>
          <a:bodyPr>
            <a:normAutofit fontScale="90000"/>
          </a:bodyPr>
          <a:lstStyle/>
          <a:p>
            <a:r>
              <a:rPr lang="en-US" sz="3500" dirty="0" err="1">
                <a:solidFill>
                  <a:srgbClr val="FFFFFF"/>
                </a:solidFill>
                <a:latin typeface="Arial" panose="020B0604020202020204" pitchFamily="34" charset="0"/>
                <a:cs typeface="Arial" panose="020B0604020202020204" pitchFamily="34" charset="0"/>
              </a:rPr>
              <a:t>Contributii</a:t>
            </a:r>
            <a:r>
              <a:rPr lang="en-US" sz="3500" dirty="0">
                <a:solidFill>
                  <a:srgbClr val="FFFFFF"/>
                </a:solidFill>
                <a:latin typeface="Arial" panose="020B0604020202020204" pitchFamily="34" charset="0"/>
                <a:cs typeface="Arial" panose="020B0604020202020204" pitchFamily="34" charset="0"/>
              </a:rPr>
              <a:t> </a:t>
            </a:r>
            <a:r>
              <a:rPr lang="en-US" sz="3500" dirty="0" err="1">
                <a:solidFill>
                  <a:srgbClr val="FFFFFF"/>
                </a:solidFill>
                <a:latin typeface="Arial" panose="020B0604020202020204" pitchFamily="34" charset="0"/>
                <a:cs typeface="Arial" panose="020B0604020202020204" pitchFamily="34" charset="0"/>
              </a:rPr>
              <a:t>personale</a:t>
            </a:r>
            <a:r>
              <a:rPr lang="en-US" sz="3500" dirty="0">
                <a:solidFill>
                  <a:srgbClr val="FFFFFF"/>
                </a:solidFill>
                <a:latin typeface="Arial" panose="020B0604020202020204" pitchFamily="34" charset="0"/>
                <a:cs typeface="Arial" panose="020B0604020202020204" pitchFamily="34" charset="0"/>
              </a:rPr>
              <a:t> </a:t>
            </a:r>
            <a:r>
              <a:rPr lang="ro-RO" sz="3500" dirty="0">
                <a:solidFill>
                  <a:srgbClr val="FFFFFF"/>
                </a:solidFill>
                <a:latin typeface="Arial" panose="020B0604020202020204" pitchFamily="34" charset="0"/>
                <a:cs typeface="Arial" panose="020B0604020202020204" pitchFamily="34" charset="0"/>
              </a:rPr>
              <a:t>ca membru </a:t>
            </a:r>
            <a:br>
              <a:rPr lang="en-US" sz="3500" dirty="0">
                <a:solidFill>
                  <a:srgbClr val="FFFFFF"/>
                </a:solidFill>
                <a:latin typeface="Arial" panose="020B0604020202020204" pitchFamily="34" charset="0"/>
                <a:cs typeface="Arial" panose="020B0604020202020204" pitchFamily="34" charset="0"/>
              </a:rPr>
            </a:br>
            <a:r>
              <a:rPr lang="ro-RO" sz="3500" dirty="0">
                <a:solidFill>
                  <a:srgbClr val="FFFFFF"/>
                </a:solidFill>
                <a:latin typeface="Arial" panose="020B0604020202020204" pitchFamily="34" charset="0"/>
                <a:cs typeface="Arial" panose="020B0604020202020204" pitchFamily="34" charset="0"/>
              </a:rPr>
              <a:t>in grupurile de </a:t>
            </a:r>
            <a:r>
              <a:rPr lang="en-US" sz="3500" dirty="0" err="1">
                <a:solidFill>
                  <a:srgbClr val="FFFFFF"/>
                </a:solidFill>
                <a:latin typeface="Arial" panose="020B0604020202020204" pitchFamily="34" charset="0"/>
                <a:cs typeface="Arial" panose="020B0604020202020204" pitchFamily="34" charset="0"/>
              </a:rPr>
              <a:t>redactare</a:t>
            </a:r>
            <a:r>
              <a:rPr lang="ro-RO" sz="3500" dirty="0">
                <a:solidFill>
                  <a:srgbClr val="FFFFFF"/>
                </a:solidFill>
                <a:latin typeface="Arial" panose="020B0604020202020204" pitchFamily="34" charset="0"/>
                <a:cs typeface="Arial" panose="020B0604020202020204" pitchFamily="34" charset="0"/>
              </a:rPr>
              <a:t> </a:t>
            </a:r>
            <a:r>
              <a:rPr lang="en-US" sz="3500" dirty="0">
                <a:solidFill>
                  <a:srgbClr val="FFFFFF"/>
                </a:solidFill>
                <a:latin typeface="Arial" panose="020B0604020202020204" pitchFamily="34" charset="0"/>
                <a:cs typeface="Arial" panose="020B0604020202020204" pitchFamily="34" charset="0"/>
              </a:rPr>
              <a:t>a </a:t>
            </a:r>
            <a:r>
              <a:rPr lang="en-US" sz="3500" dirty="0" err="1">
                <a:solidFill>
                  <a:srgbClr val="FFFFFF"/>
                </a:solidFill>
                <a:latin typeface="Arial" panose="020B0604020202020204" pitchFamily="34" charset="0"/>
                <a:cs typeface="Arial" panose="020B0604020202020204" pitchFamily="34" charset="0"/>
              </a:rPr>
              <a:t>avize</a:t>
            </a:r>
            <a:r>
              <a:rPr lang="ro-RO" sz="3500" dirty="0">
                <a:solidFill>
                  <a:srgbClr val="FFFFFF"/>
                </a:solidFill>
                <a:latin typeface="Arial" panose="020B0604020202020204" pitchFamily="34" charset="0"/>
                <a:cs typeface="Arial" panose="020B0604020202020204" pitchFamily="34" charset="0"/>
              </a:rPr>
              <a:t>lor</a:t>
            </a:r>
            <a:r>
              <a:rPr lang="en-US" sz="3500" dirty="0">
                <a:solidFill>
                  <a:srgbClr val="FFFFFF"/>
                </a:solidFill>
                <a:latin typeface="Arial" panose="020B0604020202020204" pitchFamily="34" charset="0"/>
                <a:cs typeface="Arial" panose="020B0604020202020204" pitchFamily="34" charset="0"/>
              </a:rPr>
              <a:t>/</a:t>
            </a:r>
            <a:r>
              <a:rPr lang="en-US" sz="3500" dirty="0" err="1">
                <a:solidFill>
                  <a:srgbClr val="FFFFFF"/>
                </a:solidFill>
                <a:latin typeface="Arial" panose="020B0604020202020204" pitchFamily="34" charset="0"/>
                <a:cs typeface="Arial" panose="020B0604020202020204" pitchFamily="34" charset="0"/>
              </a:rPr>
              <a:t>opinii</a:t>
            </a:r>
            <a:r>
              <a:rPr lang="ro-RO" sz="3500" dirty="0">
                <a:solidFill>
                  <a:srgbClr val="FFFFFF"/>
                </a:solidFill>
                <a:latin typeface="Arial" panose="020B0604020202020204" pitchFamily="34" charset="0"/>
                <a:cs typeface="Arial" panose="020B0604020202020204" pitchFamily="34" charset="0"/>
              </a:rPr>
              <a:t>lor</a:t>
            </a:r>
            <a:endParaRPr lang="en-US" sz="3500" dirty="0">
              <a:solidFill>
                <a:srgbClr val="FFFFFF"/>
              </a:solidFill>
              <a:latin typeface="Arial" panose="020B0604020202020204" pitchFamily="34" charset="0"/>
              <a:cs typeface="Arial" panose="020B0604020202020204" pitchFamily="34" charset="0"/>
            </a:endParaRPr>
          </a:p>
        </p:txBody>
      </p:sp>
      <p:pic>
        <p:nvPicPr>
          <p:cNvPr id="4" name="Picture 3"/>
          <p:cNvPicPr/>
          <p:nvPr/>
        </p:nvPicPr>
        <p:blipFill>
          <a:blip r:embed="rId3" cstate="print"/>
          <a:srcRect/>
          <a:stretch>
            <a:fillRect/>
          </a:stretch>
        </p:blipFill>
        <p:spPr bwMode="auto">
          <a:xfrm>
            <a:off x="539552" y="404664"/>
            <a:ext cx="885825" cy="561975"/>
          </a:xfrm>
          <a:prstGeom prst="rect">
            <a:avLst/>
          </a:prstGeom>
          <a:noFill/>
          <a:ln w="9525">
            <a:noFill/>
            <a:miter lim="800000"/>
            <a:headEnd/>
            <a:tailEnd/>
          </a:ln>
        </p:spPr>
      </p:pic>
      <p:sp>
        <p:nvSpPr>
          <p:cNvPr id="9" name="Content Placeholder 4">
            <a:extLst>
              <a:ext uri="{FF2B5EF4-FFF2-40B4-BE49-F238E27FC236}">
                <a16:creationId xmlns:a16="http://schemas.microsoft.com/office/drawing/2014/main" id="{7E1D349F-9787-4D8F-9394-9EC2632FF9A0}"/>
              </a:ext>
            </a:extLst>
          </p:cNvPr>
          <p:cNvSpPr>
            <a:spLocks noGrp="1"/>
          </p:cNvSpPr>
          <p:nvPr>
            <p:ph sz="half" idx="1"/>
          </p:nvPr>
        </p:nvSpPr>
        <p:spPr>
          <a:xfrm>
            <a:off x="266700" y="2753936"/>
            <a:ext cx="4521324" cy="3051328"/>
          </a:xfrm>
        </p:spPr>
        <p:txBody>
          <a:bodyPr>
            <a:normAutofit/>
          </a:bodyPr>
          <a:lstStyle/>
          <a:p>
            <a:pPr>
              <a:lnSpc>
                <a:spcPct val="115000"/>
              </a:lnSpc>
              <a:spcAft>
                <a:spcPts val="1000"/>
              </a:spcAft>
            </a:pPr>
            <a:r>
              <a:rPr lang="pt-PT"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SOC/668 Planul de acțiune privind integrarea și incluziunea pentru perioada 2021-2027</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SOC/682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Garanția</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europeană</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pentru</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copii</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INT/1046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Asociațiile</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 non- profit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transfrontaliere</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 (cross border)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europene</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INT/1064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Costul</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neapartenenței</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la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spațiul</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Schengen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pentru</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piața</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unică</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/Bulgaria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și</a:t>
            </a: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 </a:t>
            </a:r>
            <a:r>
              <a:rPr lang="en-US" sz="1400" u="sng" kern="100"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România</a:t>
            </a:r>
            <a:endParaRPr lang="en-US" sz="1400" u="sng" kern="1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US" sz="1400" u="sng" kern="100"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SOC Defence</a:t>
            </a:r>
            <a:r>
              <a:rPr lang="en-US" sz="1400" u="sng" kern="100" dirty="0">
                <a:solidFill>
                  <a:srgbClr val="0000FF"/>
                </a:solidFill>
                <a:latin typeface="Arial" panose="020B0604020202020204" pitchFamily="34" charset="0"/>
                <a:ea typeface="Calibri" panose="020F0502020204030204" pitchFamily="34" charset="0"/>
                <a:cs typeface="Arial" panose="020B0604020202020204" pitchFamily="34" charset="0"/>
                <a:hlinkClick r:id="rId8"/>
              </a:rPr>
              <a:t> of democracy package</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C551F76-A034-3B79-A105-A9507802DC9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316632" y="2735344"/>
            <a:ext cx="2962866" cy="3885725"/>
          </a:xfrm>
          <a:prstGeom prst="rect">
            <a:avLst/>
          </a:prstGeom>
        </p:spPr>
      </p:pic>
    </p:spTree>
    <p:extLst>
      <p:ext uri="{BB962C8B-B14F-4D97-AF65-F5344CB8AC3E}">
        <p14:creationId xmlns:p14="http://schemas.microsoft.com/office/powerpoint/2010/main" val="414348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1560" y="854231"/>
            <a:ext cx="8265511" cy="1325563"/>
          </a:xfrm>
        </p:spPr>
        <p:txBody>
          <a:bodyPr>
            <a:normAutofit/>
          </a:bodyPr>
          <a:lstStyle/>
          <a:p>
            <a:r>
              <a:rPr lang="ro-RO" sz="3500">
                <a:solidFill>
                  <a:srgbClr val="FFFFFF"/>
                </a:solidFill>
                <a:latin typeface="Arial" panose="020B0604020202020204" pitchFamily="34" charset="0"/>
                <a:cs typeface="Arial" panose="020B0604020202020204" pitchFamily="34" charset="0"/>
              </a:rPr>
              <a:t>Activitatea mea la CESE reflectata in rapoartele anuale ale FDSC</a:t>
            </a:r>
            <a:endParaRPr lang="en-US" sz="3500" dirty="0">
              <a:solidFill>
                <a:srgbClr val="FFFFFF"/>
              </a:solidFill>
              <a:latin typeface="Arial" panose="020B0604020202020204" pitchFamily="34" charset="0"/>
              <a:cs typeface="Arial" panose="020B0604020202020204" pitchFamily="34" charset="0"/>
            </a:endParaRPr>
          </a:p>
        </p:txBody>
      </p:sp>
      <p:pic>
        <p:nvPicPr>
          <p:cNvPr id="4" name="Picture 3"/>
          <p:cNvPicPr/>
          <p:nvPr/>
        </p:nvPicPr>
        <p:blipFill>
          <a:blip r:embed="rId3" cstate="print"/>
          <a:srcRect/>
          <a:stretch>
            <a:fillRect/>
          </a:stretch>
        </p:blipFill>
        <p:spPr bwMode="auto">
          <a:xfrm>
            <a:off x="539552" y="404664"/>
            <a:ext cx="885825" cy="561975"/>
          </a:xfrm>
          <a:prstGeom prst="rect">
            <a:avLst/>
          </a:prstGeom>
          <a:noFill/>
          <a:ln w="9525">
            <a:noFill/>
            <a:miter lim="800000"/>
            <a:headEnd/>
            <a:tailEnd/>
          </a:ln>
        </p:spPr>
      </p:pic>
      <p:pic>
        <p:nvPicPr>
          <p:cNvPr id="10" name="Picture 2" descr="824727F8-6424-430E-A1BC-92C02E192AC4">
            <a:extLst>
              <a:ext uri="{FF2B5EF4-FFF2-40B4-BE49-F238E27FC236}">
                <a16:creationId xmlns:a16="http://schemas.microsoft.com/office/drawing/2014/main" id="{AFE29918-3342-4086-9FC5-F12E8D3CC3D3}"/>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32499" y="2592399"/>
            <a:ext cx="3156742" cy="417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7ACB8F25-B714-4E55-B6BA-EAA97D432581">
            <a:extLst>
              <a:ext uri="{FF2B5EF4-FFF2-40B4-BE49-F238E27FC236}">
                <a16:creationId xmlns:a16="http://schemas.microsoft.com/office/drawing/2014/main" id="{92A0AB64-208D-4CDD-A975-EE05EBD25F8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327101" y="2738688"/>
            <a:ext cx="3879038" cy="38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38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11560" y="854231"/>
            <a:ext cx="8265511" cy="1325563"/>
          </a:xfrm>
        </p:spPr>
        <p:txBody>
          <a:bodyPr>
            <a:normAutofit/>
          </a:bodyPr>
          <a:lstStyle/>
          <a:p>
            <a:r>
              <a:rPr lang="ro-RO" sz="3500" dirty="0">
                <a:solidFill>
                  <a:srgbClr val="FFFFFF"/>
                </a:solidFill>
                <a:latin typeface="Arial" panose="020B0604020202020204" pitchFamily="34" charset="0"/>
                <a:cs typeface="Arial" panose="020B0604020202020204" pitchFamily="34" charset="0"/>
              </a:rPr>
              <a:t>Activitatea mea la CESE reflectata in rapoartele anuale ale FDSC</a:t>
            </a:r>
            <a:endParaRPr lang="en-US" sz="3500" dirty="0">
              <a:solidFill>
                <a:srgbClr val="FFFFFF"/>
              </a:solidFill>
              <a:latin typeface="Arial" panose="020B0604020202020204" pitchFamily="34" charset="0"/>
              <a:cs typeface="Arial" panose="020B0604020202020204" pitchFamily="34" charset="0"/>
            </a:endParaRPr>
          </a:p>
        </p:txBody>
      </p:sp>
      <p:pic>
        <p:nvPicPr>
          <p:cNvPr id="4" name="Picture 3"/>
          <p:cNvPicPr/>
          <p:nvPr/>
        </p:nvPicPr>
        <p:blipFill>
          <a:blip r:embed="rId3" cstate="print"/>
          <a:srcRect/>
          <a:stretch>
            <a:fillRect/>
          </a:stretch>
        </p:blipFill>
        <p:spPr bwMode="auto">
          <a:xfrm>
            <a:off x="539552" y="404664"/>
            <a:ext cx="885825" cy="561975"/>
          </a:xfrm>
          <a:prstGeom prst="rect">
            <a:avLst/>
          </a:prstGeom>
          <a:noFill/>
          <a:ln w="9525">
            <a:noFill/>
            <a:miter lim="800000"/>
            <a:headEnd/>
            <a:tailEnd/>
          </a:ln>
        </p:spPr>
      </p:pic>
      <p:pic>
        <p:nvPicPr>
          <p:cNvPr id="13" name="Picture 3" descr="4E24A097-5210-4AC2-A2F2-9EB54D937FA4">
            <a:extLst>
              <a:ext uri="{FF2B5EF4-FFF2-40B4-BE49-F238E27FC236}">
                <a16:creationId xmlns:a16="http://schemas.microsoft.com/office/drawing/2014/main" id="{1FEB5F73-A02A-4881-A76A-EA028E91A777}"/>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21039" y="2769995"/>
            <a:ext cx="302686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FC647BE9-A207-4124-A915-C14B75E67169">
            <a:extLst>
              <a:ext uri="{FF2B5EF4-FFF2-40B4-BE49-F238E27FC236}">
                <a16:creationId xmlns:a16="http://schemas.microsoft.com/office/drawing/2014/main" id="{9EBA19A7-958A-4765-B1A5-0D0DBC6AE71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88581" y="2641544"/>
            <a:ext cx="2892652" cy="407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268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12632</TotalTime>
  <Words>682</Words>
  <Application>Microsoft Office PowerPoint</Application>
  <PresentationFormat>On-screen Show (4:3)</PresentationFormat>
  <Paragraphs>59</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Calibri</vt:lpstr>
      <vt:lpstr>Office Theme</vt:lpstr>
      <vt:lpstr>PowerPoint Presentation</vt:lpstr>
      <vt:lpstr>Principalele mele realizari in mandatul 2020-2025</vt:lpstr>
      <vt:lpstr>Activitatile mele la CESE ca membru in sectiuni</vt:lpstr>
      <vt:lpstr>Avizele/opiniile redactate in calitate de RAPORTOR</vt:lpstr>
      <vt:lpstr>PRESEDINTE al grupurilor de studiu pentru redactarea avizelor/opiniilor </vt:lpstr>
      <vt:lpstr>Avize aflate in lucru, pentru care sunt responsabil </vt:lpstr>
      <vt:lpstr>Contributii personale ca membru  in grupurile de redactare a avizelor/opiniilor</vt:lpstr>
      <vt:lpstr>Activitatea mea la CESE reflectata in rapoartele anuale ale FDSC</vt:lpstr>
      <vt:lpstr>Activitatea mea la CESE reflectata in rapoartele anuale ale FDSC</vt:lpstr>
      <vt:lpstr>Activitatea mea la CESE reflectata in rapoartele anuale ale FDSC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Comitetul Economic şi Social European</dc:title>
  <dc:creator>Razvan Oltean</dc:creator>
  <cp:lastModifiedBy>ionut sibian</cp:lastModifiedBy>
  <cp:revision>25</cp:revision>
  <dcterms:created xsi:type="dcterms:W3CDTF">2020-05-14T13:03:18Z</dcterms:created>
  <dcterms:modified xsi:type="dcterms:W3CDTF">2025-03-16T13:21:18Z</dcterms:modified>
</cp:coreProperties>
</file>